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25"/>
  </p:notesMasterIdLst>
  <p:handoutMasterIdLst>
    <p:handoutMasterId r:id="rId26"/>
  </p:handoutMasterIdLst>
  <p:sldIdLst>
    <p:sldId id="286" r:id="rId2"/>
    <p:sldId id="289" r:id="rId3"/>
    <p:sldId id="290" r:id="rId4"/>
    <p:sldId id="277" r:id="rId5"/>
    <p:sldId id="279" r:id="rId6"/>
    <p:sldId id="276" r:id="rId7"/>
    <p:sldId id="275" r:id="rId8"/>
    <p:sldId id="292" r:id="rId9"/>
    <p:sldId id="300" r:id="rId10"/>
    <p:sldId id="297" r:id="rId11"/>
    <p:sldId id="298" r:id="rId12"/>
    <p:sldId id="299" r:id="rId13"/>
    <p:sldId id="293" r:id="rId14"/>
    <p:sldId id="301" r:id="rId15"/>
    <p:sldId id="296" r:id="rId16"/>
    <p:sldId id="294" r:id="rId17"/>
    <p:sldId id="295" r:id="rId18"/>
    <p:sldId id="304" r:id="rId19"/>
    <p:sldId id="303" r:id="rId20"/>
    <p:sldId id="302" r:id="rId21"/>
    <p:sldId id="291" r:id="rId22"/>
    <p:sldId id="284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99BD01-70D7-5F4D-BA49-6218BC8569A6}">
          <p14:sldIdLst>
            <p14:sldId id="286"/>
            <p14:sldId id="289"/>
            <p14:sldId id="290"/>
            <p14:sldId id="277"/>
            <p14:sldId id="279"/>
            <p14:sldId id="276"/>
            <p14:sldId id="275"/>
            <p14:sldId id="292"/>
            <p14:sldId id="300"/>
            <p14:sldId id="297"/>
            <p14:sldId id="298"/>
            <p14:sldId id="299"/>
            <p14:sldId id="293"/>
            <p14:sldId id="301"/>
            <p14:sldId id="296"/>
            <p14:sldId id="294"/>
            <p14:sldId id="295"/>
            <p14:sldId id="304"/>
            <p14:sldId id="303"/>
            <p14:sldId id="302"/>
            <p14:sldId id="291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71">
          <p15:clr>
            <a:srgbClr val="A4A3A4"/>
          </p15:clr>
        </p15:guide>
        <p15:guide id="2" orient="horz" pos="3929">
          <p15:clr>
            <a:srgbClr val="A4A3A4"/>
          </p15:clr>
        </p15:guide>
        <p15:guide id="3" orient="horz" pos="340">
          <p15:clr>
            <a:srgbClr val="A4A3A4"/>
          </p15:clr>
        </p15:guide>
        <p15:guide id="4" orient="horz" pos="1192">
          <p15:clr>
            <a:srgbClr val="A4A3A4"/>
          </p15:clr>
        </p15:guide>
        <p15:guide id="5" pos="5354">
          <p15:clr>
            <a:srgbClr val="A4A3A4"/>
          </p15:clr>
        </p15:guide>
        <p15:guide id="6" pos="2033">
          <p15:clr>
            <a:srgbClr val="A4A3A4"/>
          </p15:clr>
        </p15:guide>
        <p15:guide id="7" pos="360">
          <p15:clr>
            <a:srgbClr val="A4A3A4"/>
          </p15:clr>
        </p15:guide>
        <p15:guide id="8" pos="19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A"/>
    <a:srgbClr val="DADCE0"/>
    <a:srgbClr val="4B4E4B"/>
    <a:srgbClr val="168035"/>
    <a:srgbClr val="676767"/>
    <a:srgbClr val="4A4A4A"/>
    <a:srgbClr val="D2CFC9"/>
    <a:srgbClr val="EDEBE8"/>
    <a:srgbClr val="F4F1F1"/>
    <a:srgbClr val="197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9" autoAdjust="0"/>
    <p:restoredTop sz="92512" autoAdjust="0"/>
  </p:normalViewPr>
  <p:slideViewPr>
    <p:cSldViewPr snapToGrid="0">
      <p:cViewPr varScale="1">
        <p:scale>
          <a:sx n="86" d="100"/>
          <a:sy n="86" d="100"/>
        </p:scale>
        <p:origin x="1498" y="62"/>
      </p:cViewPr>
      <p:guideLst>
        <p:guide orient="horz" pos="1371"/>
        <p:guide orient="horz" pos="3929"/>
        <p:guide orient="horz" pos="340"/>
        <p:guide orient="horz" pos="1192"/>
        <p:guide pos="5354"/>
        <p:guide pos="2033"/>
        <p:guide pos="360"/>
        <p:guide pos="1927"/>
      </p:guideLst>
    </p:cSldViewPr>
  </p:slideViewPr>
  <p:outlineViewPr>
    <p:cViewPr>
      <p:scale>
        <a:sx n="33" d="100"/>
        <a:sy n="33" d="100"/>
      </p:scale>
      <p:origin x="0" y="3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-33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4104-B49D-A24F-9FDC-6425A7533FCA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375A6-C67B-D94A-A4C8-98E66B1EC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43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39D95-AFFA-7244-A21B-AD38611FF297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8449B-49F5-3C4D-8212-7213E250F7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6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86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100" dirty="0" smtClean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8449B-49F5-3C4D-8212-7213E250F77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36913" y="538163"/>
            <a:ext cx="5262562" cy="1485900"/>
          </a:xfrm>
          <a:prstGeom prst="rect">
            <a:avLst/>
          </a:prstGeom>
          <a:effectLst>
            <a:outerShdw blurRad="12700" dist="12700" dir="5400000" algn="tl" rotWithShape="0">
              <a:schemeClr val="bg1"/>
            </a:outerShdw>
          </a:effectLst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4800" b="1" baseline="0">
                <a:solidFill>
                  <a:srgbClr val="4B4E4B"/>
                </a:solidFill>
              </a:defRPr>
            </a:lvl1pPr>
          </a:lstStyle>
          <a:p>
            <a:pPr lvl="0"/>
            <a:r>
              <a:rPr lang="en-US" dirty="0" smtClean="0"/>
              <a:t>Click to edit Header 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3227389" y="2185988"/>
            <a:ext cx="5272086" cy="4581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buNone/>
              <a:defRPr sz="1600" i="1">
                <a:solidFill>
                  <a:srgbClr val="4A4A4A"/>
                </a:solidFill>
                <a:effectLst>
                  <a:outerShdw blurRad="12700" dist="12700" dir="5400000" algn="tl" rotWithShape="0">
                    <a:schemeClr val="bg1"/>
                  </a:outerShdw>
                </a:effectLst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746377"/>
            <a:ext cx="9144000" cy="4017964"/>
          </a:xfrm>
          <a:prstGeom prst="rect">
            <a:avLst/>
          </a:prstGeom>
        </p:spPr>
        <p:txBody>
          <a:bodyPr vert="horz"/>
          <a:lstStyle/>
          <a:p>
            <a:r>
              <a:rPr lang="nb-NO" smtClean="0"/>
              <a:t>Klikk ikonet for å legge til et bilde</a:t>
            </a:r>
            <a:endParaRPr lang="en-US"/>
          </a:p>
        </p:txBody>
      </p:sp>
      <p:pic>
        <p:nvPicPr>
          <p:cNvPr id="6" name="Bilde 5" descr="KV_logo_staa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1" y="522480"/>
            <a:ext cx="2100698" cy="16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678" y="550269"/>
            <a:ext cx="7924799" cy="134190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678" y="2209486"/>
            <a:ext cx="7924799" cy="40278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rgbClr val="4A4A4A"/>
                </a:solidFill>
                <a:effectLst>
                  <a:outerShdw blurRad="12700" dist="12700" dir="5400000" algn="tl" rotWithShape="0">
                    <a:schemeClr val="bg1"/>
                  </a:outerShdw>
                </a:effectLst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4" y="6350001"/>
            <a:ext cx="1001120" cy="3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4675" y="538163"/>
            <a:ext cx="7918713" cy="1354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0"/>
          </p:nvPr>
        </p:nvSpPr>
        <p:spPr>
          <a:xfrm>
            <a:off x="571500" y="2204864"/>
            <a:ext cx="7927975" cy="403242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pic>
        <p:nvPicPr>
          <p:cNvPr id="7" name="Bilde 6" descr="Liggende logo we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76" y="6365358"/>
            <a:ext cx="975493" cy="324860"/>
          </a:xfrm>
          <a:prstGeom prst="rect">
            <a:avLst/>
          </a:prstGeom>
        </p:spPr>
      </p:pic>
      <p:sp>
        <p:nvSpPr>
          <p:cNvPr id="5" name="TekstSylinder 4"/>
          <p:cNvSpPr txBox="1"/>
          <p:nvPr userDrawn="1"/>
        </p:nvSpPr>
        <p:spPr>
          <a:xfrm>
            <a:off x="7594159" y="6416415"/>
            <a:ext cx="159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0" i="1" dirty="0" smtClean="0">
                <a:latin typeface="Times New Roman" pitchFamily="18" charset="0"/>
                <a:cs typeface="Times New Roman" pitchFamily="18" charset="0"/>
              </a:rPr>
              <a:t>en sikker kilde</a:t>
            </a:r>
            <a:endParaRPr lang="nb-NO" b="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og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27389" y="2185988"/>
            <a:ext cx="5272086" cy="4051299"/>
          </a:xfrm>
          <a:prstGeom prst="rect">
            <a:avLst/>
          </a:prstGeom>
          <a:noFill/>
          <a:ln w="88900" cap="flat">
            <a:noFill/>
            <a:miter lim="800000"/>
          </a:ln>
          <a:effectLst>
            <a:innerShdw blurRad="63500" dist="50800" dir="16200000">
              <a:srgbClr val="000000">
                <a:alpha val="50000"/>
              </a:srgb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>
              <a:buNone/>
              <a:defRPr sz="3200">
                <a:ln>
                  <a:solidFill>
                    <a:srgbClr val="000000"/>
                  </a:solidFill>
                </a:ln>
                <a:latin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1500" y="2185989"/>
            <a:ext cx="2487613" cy="40513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pic>
        <p:nvPicPr>
          <p:cNvPr id="6" name="Bilde 5" descr="Liggende logo we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76" y="6365358"/>
            <a:ext cx="975493" cy="324860"/>
          </a:xfrm>
          <a:prstGeom prst="rect">
            <a:avLst/>
          </a:prstGeom>
        </p:spPr>
      </p:pic>
      <p:sp>
        <p:nvSpPr>
          <p:cNvPr id="8" name="TekstSylinder 7"/>
          <p:cNvSpPr txBox="1"/>
          <p:nvPr userDrawn="1"/>
        </p:nvSpPr>
        <p:spPr>
          <a:xfrm>
            <a:off x="7594159" y="6416415"/>
            <a:ext cx="159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0" i="1" dirty="0" smtClean="0">
                <a:latin typeface="Times New Roman" pitchFamily="18" charset="0"/>
                <a:cs typeface="Times New Roman" pitchFamily="18" charset="0"/>
              </a:rPr>
              <a:t>en sikker kilde</a:t>
            </a:r>
            <a:endParaRPr lang="nb-NO" b="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538163"/>
            <a:ext cx="7918713" cy="1354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27389" y="2204864"/>
            <a:ext cx="5272086" cy="403242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571500" y="2204864"/>
            <a:ext cx="2487613" cy="403242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pic>
        <p:nvPicPr>
          <p:cNvPr id="11" name="Bilde 10" descr="Liggende logo we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76" y="6365358"/>
            <a:ext cx="975493" cy="3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2484438" cy="135255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88" y="539750"/>
            <a:ext cx="5277341" cy="569753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2400">
                <a:latin typeface="Verdan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1500" y="2185989"/>
            <a:ext cx="2487613" cy="40513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168035"/>
              </a:buClr>
              <a:buSzPct val="150000"/>
              <a:buFont typeface="Arial"/>
              <a:buChar char="•"/>
              <a:defRPr sz="1800"/>
            </a:lvl1pPr>
            <a:lvl2pPr marL="742950" indent="-285750">
              <a:buClr>
                <a:srgbClr val="168035"/>
              </a:buClr>
              <a:buSzPct val="150000"/>
              <a:buFont typeface="Arial"/>
              <a:buChar char="•"/>
              <a:defRPr sz="1800"/>
            </a:lvl2pPr>
            <a:lvl3pPr marL="11430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3pPr>
            <a:lvl4pPr marL="16002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4pPr>
            <a:lvl5pPr marL="2057400" indent="-228600">
              <a:buClr>
                <a:srgbClr val="168035"/>
              </a:buClr>
              <a:buSzPct val="150000"/>
              <a:buFont typeface="Arial"/>
              <a:buChar char="•"/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pic>
        <p:nvPicPr>
          <p:cNvPr id="8" name="Bilde 7" descr="Liggende logo we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76" y="6365358"/>
            <a:ext cx="975493" cy="3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43136" y="1"/>
            <a:ext cx="5252726" cy="87585"/>
          </a:xfrm>
          <a:prstGeom prst="rect">
            <a:avLst/>
          </a:prstGeom>
          <a:gradFill flip="none" rotWithShape="1">
            <a:gsLst>
              <a:gs pos="100000">
                <a:srgbClr val="9CC52D"/>
              </a:gs>
              <a:gs pos="0">
                <a:srgbClr val="008B3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1" y="6754821"/>
            <a:ext cx="9143999" cy="103179"/>
          </a:xfrm>
          <a:prstGeom prst="rect">
            <a:avLst/>
          </a:prstGeom>
          <a:gradFill flip="none" rotWithShape="1">
            <a:gsLst>
              <a:gs pos="0">
                <a:srgbClr val="0092C9"/>
              </a:gs>
              <a:gs pos="100000">
                <a:srgbClr val="19224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3243136" y="547690"/>
            <a:ext cx="5252726" cy="2027428"/>
          </a:xfrm>
          <a:prstGeom prst="rect">
            <a:avLst/>
          </a:prstGeom>
          <a:ln>
            <a:noFill/>
          </a:ln>
          <a:effectLst>
            <a:outerShdw blurRad="12700" dist="12700" dir="5400000" algn="tl" rotWithShape="0">
              <a:schemeClr val="bg1"/>
            </a:outerShdw>
          </a:effectLst>
        </p:spPr>
        <p:txBody>
          <a:bodyPr vert="horz" lIns="0" tIns="0" rIns="0" bIns="0" numCol="1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43136" y="1"/>
            <a:ext cx="5252726" cy="87585"/>
          </a:xfrm>
          <a:prstGeom prst="rect">
            <a:avLst/>
          </a:prstGeom>
          <a:gradFill flip="none" rotWithShape="1">
            <a:gsLst>
              <a:gs pos="100000">
                <a:srgbClr val="9CC52D"/>
              </a:gs>
              <a:gs pos="0">
                <a:srgbClr val="008B3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" y="6754821"/>
            <a:ext cx="9143999" cy="103179"/>
          </a:xfrm>
          <a:prstGeom prst="rect">
            <a:avLst/>
          </a:prstGeom>
          <a:gradFill flip="none" rotWithShape="1">
            <a:gsLst>
              <a:gs pos="0">
                <a:srgbClr val="0092C9"/>
              </a:gs>
              <a:gs pos="100000">
                <a:srgbClr val="19224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6641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31" r:id="rId3"/>
    <p:sldLayoutId id="2147483733" r:id="rId4"/>
    <p:sldLayoutId id="2147483734" r:id="rId5"/>
    <p:sldLayoutId id="214748373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800" b="1" i="0" kern="1200" spc="-100">
          <a:solidFill>
            <a:srgbClr val="4C4D4A"/>
          </a:solidFill>
          <a:effectLst>
            <a:outerShdw blurRad="12700" dist="12700" dir="5400000" algn="tl" rotWithShape="0">
              <a:schemeClr val="bg1"/>
            </a:outerShdw>
          </a:effectLst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676767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76767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76767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76767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7676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58945" y="375139"/>
            <a:ext cx="5262562" cy="1485900"/>
          </a:xfrm>
        </p:spPr>
        <p:txBody>
          <a:bodyPr>
            <a:normAutofit fontScale="92500"/>
          </a:bodyPr>
          <a:lstStyle/>
          <a:p>
            <a:r>
              <a:rPr lang="nb-NO" sz="5400" dirty="0" smtClean="0"/>
              <a:t>TopoBaty2014</a:t>
            </a:r>
            <a:endParaRPr lang="nb-NO" dirty="0" smtClean="0"/>
          </a:p>
          <a:p>
            <a:r>
              <a:rPr lang="nb-NO" sz="1400" i="1" dirty="0" smtClean="0"/>
              <a:t> </a:t>
            </a:r>
            <a:r>
              <a:rPr lang="en-US" sz="1200" dirty="0" smtClean="0"/>
              <a:t>Testing </a:t>
            </a:r>
            <a:r>
              <a:rPr lang="en-US" sz="1200" dirty="0" err="1" smtClean="0"/>
              <a:t>LiDAR</a:t>
            </a:r>
            <a:r>
              <a:rPr lang="en-US" sz="1200" dirty="0" smtClean="0"/>
              <a:t> mapping of the </a:t>
            </a:r>
            <a:r>
              <a:rPr lang="nb-NO" sz="1200" dirty="0" err="1" smtClean="0"/>
              <a:t>coastal</a:t>
            </a:r>
            <a:r>
              <a:rPr lang="nb-NO" sz="1200" dirty="0" smtClean="0"/>
              <a:t> </a:t>
            </a:r>
            <a:r>
              <a:rPr lang="nb-NO" sz="1200" dirty="0" err="1" smtClean="0"/>
              <a:t>zone</a:t>
            </a:r>
            <a:r>
              <a:rPr lang="nb-NO" sz="1200" dirty="0" smtClean="0"/>
              <a:t> in </a:t>
            </a:r>
            <a:r>
              <a:rPr lang="nb-NO" sz="1200" dirty="0" err="1" smtClean="0"/>
              <a:t>Norway</a:t>
            </a:r>
            <a:endParaRPr lang="nb-NO" sz="1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234476" y="1534001"/>
            <a:ext cx="5272086" cy="458174"/>
          </a:xfrm>
        </p:spPr>
        <p:txBody>
          <a:bodyPr/>
          <a:lstStyle/>
          <a:p>
            <a:r>
              <a:rPr lang="nb-NO" b="1" dirty="0" smtClean="0"/>
              <a:t>Hilde Sande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err="1" smtClean="0"/>
              <a:t>Norwegian</a:t>
            </a:r>
            <a:r>
              <a:rPr lang="nb-NO" dirty="0" smtClean="0"/>
              <a:t> Hydrographic Service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225142" y="6447454"/>
            <a:ext cx="3918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Erik Werenskiold: Vannkikkere, Nasjonalmuseet</a:t>
            </a:r>
            <a:endParaRPr lang="nb-NO" sz="1200" dirty="0">
              <a:solidFill>
                <a:schemeClr val="bg1"/>
              </a:solidFill>
            </a:endParaRPr>
          </a:p>
        </p:txBody>
      </p:sp>
      <p:pic>
        <p:nvPicPr>
          <p:cNvPr id="9" name="Plassholder for bilde 8" descr="sola_color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941" b="109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584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Lyngholmen</a:t>
            </a:r>
            <a:br>
              <a:rPr lang="nb-NO" dirty="0" smtClean="0"/>
            </a:br>
            <a:r>
              <a:rPr lang="nb-NO" sz="2000" dirty="0" smtClean="0"/>
              <a:t>											</a:t>
            </a:r>
            <a:endParaRPr lang="nb-NO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909" y="2318354"/>
            <a:ext cx="5548694" cy="403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e 9" descr="Lyngholm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60" y="1271590"/>
            <a:ext cx="4146518" cy="2334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Lyngholmen</a:t>
            </a:r>
            <a:br>
              <a:rPr lang="nb-NO" dirty="0" smtClean="0"/>
            </a:br>
            <a:r>
              <a:rPr lang="nb-NO" sz="2000" dirty="0" smtClean="0"/>
              <a:t>											</a:t>
            </a:r>
            <a:endParaRPr lang="nb-NO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078" y="2318230"/>
            <a:ext cx="5444395" cy="405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e 9" descr="Lyngholm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60" y="1271590"/>
            <a:ext cx="4146518" cy="2334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Lyngholmen</a:t>
            </a:r>
            <a:br>
              <a:rPr lang="nb-NO" dirty="0" smtClean="0"/>
            </a:br>
            <a:r>
              <a:rPr lang="nb-NO" sz="2000" dirty="0" smtClean="0"/>
              <a:t>											</a:t>
            </a:r>
            <a:endParaRPr lang="nb-NO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88" y="2285004"/>
            <a:ext cx="5465255" cy="408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e 9" descr="Lyngholm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60" y="1271590"/>
            <a:ext cx="4146518" cy="2334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>
            <a:normAutofit/>
          </a:bodyPr>
          <a:lstStyle/>
          <a:p>
            <a:r>
              <a:rPr lang="nb-NO" dirty="0" err="1" smtClean="0"/>
              <a:t>Waves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7" name="Plassholder for innhold 6" descr="kladd.png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0766" y="1418957"/>
            <a:ext cx="8862476" cy="494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0" name="Picture 6" descr="http://upload.wikimedia.org/wikipedia/commons/thumb/c/cb/Solastrandennew.jpg/320px-Solastrandennew.jpg"/>
          <p:cNvPicPr>
            <a:picLocks noChangeAspect="1" noChangeArrowheads="1"/>
          </p:cNvPicPr>
          <p:nvPr/>
        </p:nvPicPr>
        <p:blipFill>
          <a:blip r:embed="rId4"/>
          <a:srcRect b="33071"/>
          <a:stretch>
            <a:fillRect/>
          </a:stretch>
        </p:blipFill>
        <p:spPr bwMode="auto">
          <a:xfrm>
            <a:off x="4238552" y="3783345"/>
            <a:ext cx="3048000" cy="1529997"/>
          </a:xfrm>
          <a:prstGeom prst="rect">
            <a:avLst/>
          </a:prstGeom>
          <a:noFill/>
        </p:spPr>
      </p:pic>
      <p:pic>
        <p:nvPicPr>
          <p:cNvPr id="14" name="Plassholder for bilde 3" descr="Tungenes med havbunn.jpg"/>
          <p:cNvPicPr>
            <a:picLocks noChangeAspect="1"/>
          </p:cNvPicPr>
          <p:nvPr/>
        </p:nvPicPr>
        <p:blipFill>
          <a:blip r:embed="rId5"/>
          <a:srcRect t="5029" b="5029"/>
          <a:stretch>
            <a:fillRect/>
          </a:stretch>
        </p:blipFill>
        <p:spPr>
          <a:xfrm>
            <a:off x="4232911" y="1197934"/>
            <a:ext cx="4812370" cy="245918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>
            <a:normAutofit/>
          </a:bodyPr>
          <a:lstStyle/>
          <a:p>
            <a:r>
              <a:rPr lang="nb-NO" dirty="0" err="1" smtClean="0"/>
              <a:t>Waves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7" name="Plassholder for innhold 6" descr="kladd.png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0766" y="1418957"/>
            <a:ext cx="8862476" cy="494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e 8" descr="Sola_bathy.png"/>
          <p:cNvPicPr>
            <a:picLocks noChangeAspect="1"/>
          </p:cNvPicPr>
          <p:nvPr/>
        </p:nvPicPr>
        <p:blipFill>
          <a:blip r:embed="rId4"/>
          <a:srcRect l="6299" t="17848" r="6890"/>
          <a:stretch>
            <a:fillRect/>
          </a:stretch>
        </p:blipFill>
        <p:spPr>
          <a:xfrm>
            <a:off x="3841647" y="3596386"/>
            <a:ext cx="5175237" cy="2754796"/>
          </a:xfrm>
          <a:prstGeom prst="rect">
            <a:avLst/>
          </a:prstGeom>
        </p:spPr>
      </p:pic>
      <p:pic>
        <p:nvPicPr>
          <p:cNvPr id="14" name="Plassholder for bilde 3" descr="Tungenes med havbunn.jpg"/>
          <p:cNvPicPr>
            <a:picLocks noChangeAspect="1"/>
          </p:cNvPicPr>
          <p:nvPr/>
        </p:nvPicPr>
        <p:blipFill>
          <a:blip r:embed="rId5"/>
          <a:srcRect t="5029" b="5029"/>
          <a:stretch>
            <a:fillRect/>
          </a:stretch>
        </p:blipFill>
        <p:spPr>
          <a:xfrm>
            <a:off x="4232911" y="1197934"/>
            <a:ext cx="4812370" cy="24591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150" name="Picture 6" descr="http://upload.wikimedia.org/wikipedia/commons/thumb/c/cb/Solastrandennew.jpg/320px-Solastrandennew.jpg"/>
          <p:cNvPicPr>
            <a:picLocks noChangeAspect="1" noChangeArrowheads="1"/>
          </p:cNvPicPr>
          <p:nvPr/>
        </p:nvPicPr>
        <p:blipFill>
          <a:blip r:embed="rId6"/>
          <a:srcRect b="33071"/>
          <a:stretch>
            <a:fillRect/>
          </a:stretch>
        </p:blipFill>
        <p:spPr bwMode="auto">
          <a:xfrm>
            <a:off x="2523166" y="3180833"/>
            <a:ext cx="3048000" cy="15299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>
            <a:normAutofit/>
          </a:bodyPr>
          <a:lstStyle/>
          <a:p>
            <a:r>
              <a:rPr lang="nb-NO" dirty="0" err="1" smtClean="0"/>
              <a:t>Airport</a:t>
            </a:r>
            <a:r>
              <a:rPr lang="nb-NO" dirty="0" smtClean="0"/>
              <a:t>, water </a:t>
            </a:r>
            <a:r>
              <a:rPr lang="nb-NO" dirty="0" err="1" smtClean="0"/>
              <a:t>quality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7" name="Plassholder for innhold 6" descr="kladd.png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0767" y="1418957"/>
            <a:ext cx="8862474" cy="494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 descr="1024px-Sverd_i_fjell_panora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963" y="1940940"/>
            <a:ext cx="4148116" cy="1377304"/>
          </a:xfrm>
          <a:prstGeom prst="rect">
            <a:avLst/>
          </a:prstGeom>
        </p:spPr>
      </p:pic>
      <p:pic>
        <p:nvPicPr>
          <p:cNvPr id="6" name="Bilde 5" descr="Hafrsfjord02-Aftenbladet-we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706" y="3599564"/>
            <a:ext cx="4152485" cy="2340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err="1" smtClean="0"/>
              <a:t>Steep</a:t>
            </a:r>
            <a:r>
              <a:rPr lang="nb-NO" dirty="0" smtClean="0"/>
              <a:t> </a:t>
            </a:r>
            <a:r>
              <a:rPr lang="nb-NO" dirty="0" err="1" smtClean="0"/>
              <a:t>mountains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7" name="Plassholder for innhold 6" descr="kladd.png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80766" y="1418957"/>
            <a:ext cx="8862476" cy="494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 descr="Frafjordfrålufta.jpg"/>
          <p:cNvPicPr>
            <a:picLocks noChangeAspect="1"/>
          </p:cNvPicPr>
          <p:nvPr/>
        </p:nvPicPr>
        <p:blipFill>
          <a:blip r:embed="rId4"/>
          <a:srcRect b="35257"/>
          <a:stretch>
            <a:fillRect/>
          </a:stretch>
        </p:blipFill>
        <p:spPr>
          <a:xfrm>
            <a:off x="4271039" y="1408460"/>
            <a:ext cx="4736074" cy="2490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Frafjord</a:t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12" name="Bilde 11" descr="Frafjordbathy.png"/>
          <p:cNvPicPr>
            <a:picLocks noChangeAspect="1"/>
          </p:cNvPicPr>
          <p:nvPr/>
        </p:nvPicPr>
        <p:blipFill>
          <a:blip r:embed="rId3"/>
          <a:srcRect l="15092" t="5833" r="6562" b="5833"/>
          <a:stretch>
            <a:fillRect/>
          </a:stretch>
        </p:blipFill>
        <p:spPr>
          <a:xfrm>
            <a:off x="497561" y="3206871"/>
            <a:ext cx="5157799" cy="3271281"/>
          </a:xfrm>
          <a:prstGeom prst="rect">
            <a:avLst/>
          </a:prstGeom>
        </p:spPr>
      </p:pic>
      <p:pic>
        <p:nvPicPr>
          <p:cNvPr id="13" name="Bilde 12" descr="FrafjordSV.png"/>
          <p:cNvPicPr>
            <a:picLocks noChangeAspect="1"/>
          </p:cNvPicPr>
          <p:nvPr/>
        </p:nvPicPr>
        <p:blipFill>
          <a:blip r:embed="rId4"/>
          <a:srcRect l="15092" t="5833" r="6562" b="5833"/>
          <a:stretch>
            <a:fillRect/>
          </a:stretch>
        </p:blipFill>
        <p:spPr>
          <a:xfrm>
            <a:off x="3793602" y="888978"/>
            <a:ext cx="5157950" cy="3271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Frafjord</a:t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12" name="Bilde 11" descr="Frafjordbathy.png"/>
          <p:cNvPicPr>
            <a:picLocks noChangeAspect="1"/>
          </p:cNvPicPr>
          <p:nvPr/>
        </p:nvPicPr>
        <p:blipFill>
          <a:blip r:embed="rId3"/>
          <a:srcRect l="15092" t="5833" r="6562" b="5833"/>
          <a:stretch>
            <a:fillRect/>
          </a:stretch>
        </p:blipFill>
        <p:spPr>
          <a:xfrm>
            <a:off x="497561" y="3206871"/>
            <a:ext cx="5157799" cy="32712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7098" y="614474"/>
            <a:ext cx="5113374" cy="458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Frafjord</a:t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12" name="Bilde 11" descr="Frafjordbathy.png"/>
          <p:cNvPicPr>
            <a:picLocks noChangeAspect="1"/>
          </p:cNvPicPr>
          <p:nvPr/>
        </p:nvPicPr>
        <p:blipFill>
          <a:blip r:embed="rId3"/>
          <a:srcRect l="15092" t="5833" r="6562" b="5833"/>
          <a:stretch>
            <a:fillRect/>
          </a:stretch>
        </p:blipFill>
        <p:spPr>
          <a:xfrm>
            <a:off x="497561" y="3206871"/>
            <a:ext cx="5157799" cy="327128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8460" y="406917"/>
            <a:ext cx="4826889" cy="451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 smtClean="0">
                <a:effectLst/>
              </a:rPr>
              <a:t>The Norwegian Hydrographic Service</a:t>
            </a:r>
            <a:br>
              <a:rPr lang="en-GB" dirty="0" smtClean="0">
                <a:effectLst/>
              </a:rPr>
            </a:br>
            <a:endParaRPr lang="en-GB" dirty="0">
              <a:solidFill>
                <a:srgbClr val="676767"/>
              </a:solidFill>
              <a:effectLst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3227388" y="2176463"/>
            <a:ext cx="5519663" cy="4060825"/>
          </a:xfrm>
        </p:spPr>
        <p:txBody>
          <a:bodyPr/>
          <a:lstStyle/>
          <a:p>
            <a:r>
              <a:rPr lang="en-GB" dirty="0" smtClean="0"/>
              <a:t>Division in the Norwegian Mapping Authority</a:t>
            </a:r>
            <a:br>
              <a:rPr lang="en-GB" dirty="0" smtClean="0"/>
            </a:br>
            <a:endParaRPr lang="en-GB" sz="1000" dirty="0" smtClean="0"/>
          </a:p>
          <a:p>
            <a:r>
              <a:rPr lang="en-GB" dirty="0" smtClean="0"/>
              <a:t>140 employees, based in Stavanger</a:t>
            </a:r>
            <a:br>
              <a:rPr lang="en-GB" dirty="0" smtClean="0"/>
            </a:br>
            <a:endParaRPr lang="en-GB" sz="1000" dirty="0" smtClean="0"/>
          </a:p>
          <a:p>
            <a:r>
              <a:rPr lang="en-GB" dirty="0" smtClean="0"/>
              <a:t>One survey vessel, two survey launches</a:t>
            </a:r>
            <a:br>
              <a:rPr lang="en-GB" dirty="0" smtClean="0"/>
            </a:br>
            <a:endParaRPr lang="en-GB" sz="1000" dirty="0" smtClean="0"/>
          </a:p>
          <a:p>
            <a:r>
              <a:rPr lang="en-GB" dirty="0" smtClean="0"/>
              <a:t>Responsible for mapping the Norwegian waters</a:t>
            </a:r>
          </a:p>
          <a:p>
            <a:endParaRPr lang="en-GB" sz="1000" dirty="0" smtClean="0"/>
          </a:p>
          <a:p>
            <a:r>
              <a:rPr lang="en-GB" dirty="0" smtClean="0"/>
              <a:t>The only authorised producer of official nautical charts in Norway</a:t>
            </a:r>
            <a:br>
              <a:rPr lang="en-GB" dirty="0" smtClean="0"/>
            </a:br>
            <a:endParaRPr lang="en-GB" sz="1000" dirty="0" smtClean="0"/>
          </a:p>
          <a:p>
            <a:r>
              <a:rPr lang="en-GB" dirty="0" smtClean="0"/>
              <a:t>National administrator of bathymetric data</a:t>
            </a:r>
            <a:br>
              <a:rPr lang="en-GB" dirty="0" smtClean="0"/>
            </a:br>
            <a:endParaRPr lang="en-GB" sz="1000" dirty="0" smtClean="0"/>
          </a:p>
          <a:p>
            <a:r>
              <a:rPr lang="en-GB" dirty="0" smtClean="0"/>
              <a:t>ISO certified</a:t>
            </a:r>
            <a:endParaRPr lang="en-GB" dirty="0"/>
          </a:p>
        </p:txBody>
      </p:sp>
      <p:pic>
        <p:nvPicPr>
          <p:cNvPr id="6" name="Plassholder for innhold 5" descr="Teknisk-inpektor-om-bord-Hydrograf[2].jpg"/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18908" r="40212"/>
          <a:stretch>
            <a:fillRect/>
          </a:stretch>
        </p:blipFill>
        <p:spPr>
          <a:xfrm>
            <a:off x="571500" y="2176463"/>
            <a:ext cx="2487613" cy="406082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Frafjord</a:t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12" name="Bilde 11" descr="Frafjordbathy.png"/>
          <p:cNvPicPr>
            <a:picLocks noChangeAspect="1"/>
          </p:cNvPicPr>
          <p:nvPr/>
        </p:nvPicPr>
        <p:blipFill>
          <a:blip r:embed="rId3"/>
          <a:srcRect l="15092" t="5833" r="6562" b="5833"/>
          <a:stretch>
            <a:fillRect/>
          </a:stretch>
        </p:blipFill>
        <p:spPr>
          <a:xfrm>
            <a:off x="497561" y="3206871"/>
            <a:ext cx="5157799" cy="327128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3968" y="388089"/>
            <a:ext cx="4858131" cy="449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Seksjoner\INFO\ORIGINAL ARKIV\LOGOER\2012\JPGer\kartverk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3193" y="5923947"/>
            <a:ext cx="993383" cy="695369"/>
          </a:xfrm>
          <a:prstGeom prst="rect">
            <a:avLst/>
          </a:prstGeom>
          <a:noFill/>
        </p:spPr>
      </p:pic>
      <p:sp>
        <p:nvSpPr>
          <p:cNvPr id="15" name="Rektangel 14"/>
          <p:cNvSpPr/>
          <p:nvPr/>
        </p:nvSpPr>
        <p:spPr>
          <a:xfrm>
            <a:off x="-1" y="6237288"/>
            <a:ext cx="1302818" cy="471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9" name="Plassholder for bilde 9" descr="Uer_og_oktokoraller_pp.JPG"/>
          <p:cNvPicPr>
            <a:picLocks noChangeAspect="1"/>
          </p:cNvPicPr>
          <p:nvPr/>
        </p:nvPicPr>
        <p:blipFill>
          <a:blip r:embed="rId4"/>
          <a:srcRect l="8963" r="8963"/>
          <a:stretch>
            <a:fillRect/>
          </a:stretch>
        </p:blipFill>
        <p:spPr>
          <a:xfrm>
            <a:off x="5999908" y="1884208"/>
            <a:ext cx="2487613" cy="4051299"/>
          </a:xfrm>
          <a:prstGeom prst="rect">
            <a:avLst/>
          </a:prstGeom>
          <a:noFill/>
          <a:ln w="88900" cap="flat" cmpd="sng" algn="ctr">
            <a:noFill/>
            <a:prstDash val="solid"/>
            <a:miter lim="800000"/>
          </a:ln>
          <a:effectLst/>
        </p:spPr>
      </p:pic>
      <p:pic>
        <p:nvPicPr>
          <p:cNvPr id="10" name="Picture 2" descr="Z:\Seksjoner\INFO\ORIGINAL ARKIV\BILDEARKIV\Mareano\Bunnsedimenter.jpg"/>
          <p:cNvPicPr>
            <a:picLocks noChangeAspect="1" noChangeArrowheads="1"/>
          </p:cNvPicPr>
          <p:nvPr/>
        </p:nvPicPr>
        <p:blipFill>
          <a:blip r:embed="rId5"/>
          <a:srcRect l="32730" r="32730"/>
          <a:stretch>
            <a:fillRect/>
          </a:stretch>
        </p:blipFill>
        <p:spPr bwMode="auto">
          <a:xfrm>
            <a:off x="3280983" y="1892300"/>
            <a:ext cx="2487613" cy="4051299"/>
          </a:xfrm>
          <a:prstGeom prst="rect">
            <a:avLst/>
          </a:prstGeom>
          <a:noFill/>
          <a:ln w="88900" cap="flat" cmpd="sng" algn="ctr">
            <a:noFill/>
            <a:prstDash val="solid"/>
            <a:miter lim="800000"/>
          </a:ln>
          <a:effectLst/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300" dirty="0" smtClean="0">
                <a:effectLst/>
              </a:rPr>
              <a:t>Marine Spatial </a:t>
            </a:r>
            <a:br>
              <a:rPr lang="en-GB" sz="5300" dirty="0" smtClean="0">
                <a:effectLst/>
              </a:rPr>
            </a:br>
            <a:r>
              <a:rPr lang="en-GB" sz="5300" dirty="0" smtClean="0">
                <a:effectLst/>
              </a:rPr>
              <a:t>Planning</a:t>
            </a:r>
            <a:r>
              <a:rPr lang="en-GB" sz="4200" dirty="0" smtClean="0">
                <a:effectLst/>
              </a:rPr>
              <a:t/>
            </a:r>
            <a:br>
              <a:rPr lang="en-GB" sz="4200" dirty="0" smtClean="0">
                <a:effectLst/>
              </a:rPr>
            </a:br>
            <a:endParaRPr lang="en-GB" sz="4200" b="0" dirty="0">
              <a:effectLst/>
            </a:endParaRPr>
          </a:p>
        </p:txBody>
      </p:sp>
      <p:pic>
        <p:nvPicPr>
          <p:cNvPr id="8" name="Plassholder for bilde 5" descr="3_oversiktbilde_koraller.jpg"/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l="25622" r="25622"/>
          <a:stretch>
            <a:fillRect/>
          </a:stretch>
        </p:blipFill>
        <p:spPr>
          <a:xfrm>
            <a:off x="571500" y="1893649"/>
            <a:ext cx="2487613" cy="4051299"/>
          </a:xfrm>
          <a:noFill/>
          <a:ln>
            <a:noFill/>
          </a:ln>
          <a:effectLst/>
        </p:spPr>
      </p:pic>
      <p:pic>
        <p:nvPicPr>
          <p:cNvPr id="1026" name="Picture 2" descr="Z:\Seksjoner\INFO\ORIGINAL ARKIV\LOGOER\Eksterne\Farge\NGU_e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4431" y="5963013"/>
            <a:ext cx="1292652" cy="608643"/>
          </a:xfrm>
          <a:prstGeom prst="rect">
            <a:avLst/>
          </a:prstGeom>
          <a:noFill/>
        </p:spPr>
      </p:pic>
      <p:pic>
        <p:nvPicPr>
          <p:cNvPr id="2" name="Picture 3" descr="Z:\Seksjoner\INFO\ORIGINAL ARKIV\LOGOER\Eksterne\Farge\HI_hoved_en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6306" y="6058321"/>
            <a:ext cx="2537345" cy="289641"/>
          </a:xfrm>
          <a:prstGeom prst="rect">
            <a:avLst/>
          </a:prstGeom>
          <a:noFill/>
        </p:spPr>
      </p:pic>
      <p:pic>
        <p:nvPicPr>
          <p:cNvPr id="11" name="Bilde 10" descr="mareano_logo_eng_outlin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2084" y="603542"/>
            <a:ext cx="2559422" cy="4891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4000" y="538163"/>
            <a:ext cx="8889999" cy="706437"/>
          </a:xfrm>
        </p:spPr>
        <p:txBody>
          <a:bodyPr>
            <a:normAutofit/>
          </a:bodyPr>
          <a:lstStyle/>
          <a:p>
            <a:r>
              <a:rPr lang="nb-NO" sz="4400" dirty="0" err="1" smtClean="0"/>
              <a:t>Future</a:t>
            </a:r>
            <a:r>
              <a:rPr lang="nb-NO" sz="4400" dirty="0" smtClean="0"/>
              <a:t> </a:t>
            </a:r>
            <a:r>
              <a:rPr lang="nb-NO" sz="4400" dirty="0" err="1" smtClean="0"/>
              <a:t>project</a:t>
            </a:r>
            <a:r>
              <a:rPr lang="nb-NO" sz="4400" dirty="0" smtClean="0"/>
              <a:t> in Troms</a:t>
            </a:r>
            <a:endParaRPr lang="nb-NO" sz="4400" dirty="0"/>
          </a:p>
        </p:txBody>
      </p:sp>
      <p:pic>
        <p:nvPicPr>
          <p:cNvPr id="4" name="Plassholder for innhold 3" descr="Troms_fylke.png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9265" y="1141730"/>
            <a:ext cx="9025464" cy="5586093"/>
          </a:xfrm>
        </p:spPr>
      </p:pic>
      <p:sp>
        <p:nvSpPr>
          <p:cNvPr id="7" name="TekstSylinder 6"/>
          <p:cNvSpPr txBox="1"/>
          <p:nvPr/>
        </p:nvSpPr>
        <p:spPr>
          <a:xfrm>
            <a:off x="394291" y="1356870"/>
            <a:ext cx="2655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Total:	15 270 km</a:t>
            </a:r>
            <a:r>
              <a:rPr lang="nb-NO" baseline="30000" dirty="0" smtClean="0"/>
              <a:t>2</a:t>
            </a:r>
          </a:p>
          <a:p>
            <a:endParaRPr lang="nb-NO" dirty="0" smtClean="0"/>
          </a:p>
          <a:p>
            <a:r>
              <a:rPr lang="nb-NO" dirty="0" err="1" smtClean="0"/>
              <a:t>Left</a:t>
            </a:r>
            <a:r>
              <a:rPr lang="nb-NO" dirty="0" smtClean="0"/>
              <a:t> to survey:</a:t>
            </a:r>
          </a:p>
          <a:p>
            <a:r>
              <a:rPr lang="nb-NO" dirty="0" smtClean="0"/>
              <a:t>2 378 km</a:t>
            </a:r>
            <a:r>
              <a:rPr lang="nb-NO" baseline="30000" dirty="0" smtClean="0"/>
              <a:t>2       </a:t>
            </a:r>
            <a:r>
              <a:rPr lang="nb-NO" dirty="0" smtClean="0"/>
              <a:t>at </a:t>
            </a:r>
            <a:r>
              <a:rPr lang="nb-NO" dirty="0" err="1" smtClean="0"/>
              <a:t>sea</a:t>
            </a:r>
            <a:endParaRPr lang="nb-NO" dirty="0" smtClean="0"/>
          </a:p>
          <a:p>
            <a:r>
              <a:rPr lang="nb-NO" dirty="0" smtClean="0"/>
              <a:t>   245 km</a:t>
            </a:r>
            <a:r>
              <a:rPr lang="nb-NO" baseline="30000" dirty="0" smtClean="0"/>
              <a:t>2       </a:t>
            </a:r>
            <a:r>
              <a:rPr lang="nb-NO" dirty="0" smtClean="0"/>
              <a:t>0-2 m</a:t>
            </a:r>
          </a:p>
          <a:p>
            <a:endParaRPr lang="nb-NO" dirty="0" smtClean="0"/>
          </a:p>
          <a:p>
            <a:r>
              <a:rPr lang="nb-NO" dirty="0" err="1" smtClean="0"/>
              <a:t>LiDAR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cover:</a:t>
            </a:r>
          </a:p>
          <a:p>
            <a:r>
              <a:rPr lang="nb-NO" dirty="0" smtClean="0"/>
              <a:t>455 km</a:t>
            </a:r>
            <a:r>
              <a:rPr lang="nb-NO" baseline="30000" dirty="0" smtClean="0"/>
              <a:t>2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1842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7067" y="538163"/>
            <a:ext cx="8906933" cy="706437"/>
          </a:xfrm>
        </p:spPr>
        <p:txBody>
          <a:bodyPr>
            <a:normAutofit/>
          </a:bodyPr>
          <a:lstStyle/>
          <a:p>
            <a:r>
              <a:rPr lang="nb-NO" sz="4400" dirty="0" err="1" smtClean="0"/>
              <a:t>Future</a:t>
            </a:r>
            <a:r>
              <a:rPr lang="nb-NO" sz="4400" dirty="0" smtClean="0"/>
              <a:t> </a:t>
            </a:r>
            <a:r>
              <a:rPr lang="nb-NO" sz="4400" dirty="0" err="1" smtClean="0"/>
              <a:t>project</a:t>
            </a:r>
            <a:r>
              <a:rPr lang="nb-NO" sz="4400" dirty="0" smtClean="0"/>
              <a:t> in Troms</a:t>
            </a:r>
            <a:endParaRPr lang="nb-NO" sz="4400" dirty="0"/>
          </a:p>
        </p:txBody>
      </p:sp>
      <p:pic>
        <p:nvPicPr>
          <p:cNvPr id="4" name="Plassholder for innhold 3" descr="Troms_fylke.png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9264" y="1141730"/>
            <a:ext cx="9025466" cy="5586093"/>
          </a:xfrm>
        </p:spPr>
      </p:pic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240067"/>
              </p:ext>
            </p:extLst>
          </p:nvPr>
        </p:nvGraphicFramePr>
        <p:xfrm>
          <a:off x="3596640" y="4665136"/>
          <a:ext cx="5339898" cy="192023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551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Lidar 0-5 + trad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Tradisjonell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1">
                <a:tc>
                  <a:txBody>
                    <a:bodyPr/>
                    <a:lstStyle/>
                    <a:p>
                      <a:r>
                        <a:rPr lang="nb-NO" dirty="0" smtClean="0"/>
                        <a:t>Tørrfall</a:t>
                      </a:r>
                      <a:endParaRPr lang="nb-NO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8 mill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Umulig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nb-NO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0-5</a:t>
                      </a:r>
                      <a:endParaRPr lang="nb-N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7 mill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90 mill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1">
                <a:tc>
                  <a:txBody>
                    <a:bodyPr/>
                    <a:lstStyle/>
                    <a:p>
                      <a:r>
                        <a:rPr lang="nb-NO" dirty="0" smtClean="0"/>
                        <a:t>Resten</a:t>
                      </a:r>
                      <a:endParaRPr lang="nb-NO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71 mill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71 mill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94">
                <a:tc>
                  <a:txBody>
                    <a:bodyPr/>
                    <a:lstStyle/>
                    <a:p>
                      <a:r>
                        <a:rPr lang="nb-NO" dirty="0" smtClean="0"/>
                        <a:t>Totalt</a:t>
                      </a:r>
                      <a:endParaRPr lang="nb-NO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86 mill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 smtClean="0"/>
                        <a:t>161 mill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7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Seksjoner\INFO\ORIGINAL ARKIV\Kart illustrasjoner\Oversikt_multistråle_enkeltstråle_per7juni2012_Engelsk_hvit.jpg"/>
          <p:cNvPicPr>
            <a:picLocks noChangeAspect="1" noChangeArrowheads="1"/>
          </p:cNvPicPr>
          <p:nvPr/>
        </p:nvPicPr>
        <p:blipFill>
          <a:blip r:embed="rId3"/>
          <a:srcRect l="14629"/>
          <a:stretch>
            <a:fillRect/>
          </a:stretch>
        </p:blipFill>
        <p:spPr bwMode="auto">
          <a:xfrm>
            <a:off x="3820633" y="871870"/>
            <a:ext cx="4678841" cy="5365418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4675" y="539750"/>
            <a:ext cx="3834292" cy="1352550"/>
          </a:xfrm>
        </p:spPr>
        <p:txBody>
          <a:bodyPr>
            <a:noAutofit/>
          </a:bodyPr>
          <a:lstStyle/>
          <a:p>
            <a:r>
              <a:rPr lang="en-GB" sz="4800" dirty="0" smtClean="0">
                <a:effectLst/>
              </a:rPr>
              <a:t>Norwegian Waters</a:t>
            </a:r>
            <a:endParaRPr lang="en-GB" sz="4800" dirty="0">
              <a:effectLst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0"/>
          </p:nvPr>
        </p:nvSpPr>
        <p:spPr>
          <a:xfrm>
            <a:off x="571499" y="2176463"/>
            <a:ext cx="3334194" cy="4060826"/>
          </a:xfrm>
        </p:spPr>
        <p:txBody>
          <a:bodyPr/>
          <a:lstStyle/>
          <a:p>
            <a:r>
              <a:rPr lang="en-GB" dirty="0" smtClean="0"/>
              <a:t>Area of responsibility:</a:t>
            </a:r>
            <a:br>
              <a:rPr lang="en-GB" dirty="0" smtClean="0"/>
            </a:br>
            <a:r>
              <a:rPr lang="en-GB" dirty="0" smtClean="0"/>
              <a:t>2,3 million km²</a:t>
            </a:r>
          </a:p>
          <a:p>
            <a:endParaRPr lang="en-GB" dirty="0" smtClean="0"/>
          </a:p>
          <a:p>
            <a:r>
              <a:rPr lang="en-GB" dirty="0" smtClean="0"/>
              <a:t>The Norwegian coastline: 100 915 km</a:t>
            </a:r>
          </a:p>
          <a:p>
            <a:endParaRPr lang="en-GB" dirty="0" smtClean="0"/>
          </a:p>
          <a:p>
            <a:r>
              <a:rPr lang="en-GB" dirty="0" smtClean="0"/>
              <a:t>239 057 islands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Nautical charts:</a:t>
            </a:r>
          </a:p>
          <a:p>
            <a:r>
              <a:rPr lang="en-GB" dirty="0" smtClean="0"/>
              <a:t>235 paper charts</a:t>
            </a:r>
          </a:p>
          <a:p>
            <a:r>
              <a:rPr lang="en-GB" dirty="0" smtClean="0"/>
              <a:t>1083 ENCs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</a:t>
            </a:r>
            <a:r>
              <a:rPr lang="en-US" dirty="0" err="1" smtClean="0"/>
              <a:t>LiDAR</a:t>
            </a:r>
            <a:r>
              <a:rPr lang="en-US" dirty="0" smtClean="0"/>
              <a:t> mapping</a:t>
            </a:r>
            <a:br>
              <a:rPr lang="en-US" dirty="0" smtClean="0"/>
            </a:br>
            <a:r>
              <a:rPr lang="en-US" sz="2000" dirty="0" smtClean="0"/>
              <a:t>More cost effective data collection possible? </a:t>
            </a:r>
            <a:endParaRPr lang="en-US" sz="2000" dirty="0"/>
          </a:p>
        </p:txBody>
      </p:sp>
      <p:pic>
        <p:nvPicPr>
          <p:cNvPr id="6" name="Bilde 5" descr="kystmaal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620" y="1686654"/>
            <a:ext cx="6114286" cy="459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Lidar_1.jp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752437" y="1888276"/>
            <a:ext cx="7202309" cy="4051299"/>
          </a:xfrm>
          <a:effectLst/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74675" y="546838"/>
            <a:ext cx="7924800" cy="13525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A4A4A"/>
                </a:solidFill>
                <a:effectLst/>
              </a:rPr>
              <a:t>Testing </a:t>
            </a:r>
            <a:r>
              <a:rPr lang="en-US" dirty="0" err="1" smtClean="0">
                <a:solidFill>
                  <a:srgbClr val="4A4A4A"/>
                </a:solidFill>
                <a:effectLst/>
              </a:rPr>
              <a:t>LiDAR</a:t>
            </a:r>
            <a:r>
              <a:rPr lang="en-US" dirty="0" smtClean="0">
                <a:solidFill>
                  <a:srgbClr val="4A4A4A"/>
                </a:solidFill>
                <a:effectLst/>
              </a:rPr>
              <a:t> Mapping</a:t>
            </a:r>
            <a:br>
              <a:rPr lang="en-US" dirty="0" smtClean="0">
                <a:solidFill>
                  <a:srgbClr val="4A4A4A"/>
                </a:solidFill>
                <a:effectLst/>
              </a:rPr>
            </a:br>
            <a:r>
              <a:rPr lang="en-US" sz="2000" dirty="0" smtClean="0">
                <a:solidFill>
                  <a:srgbClr val="4A4A4A"/>
                </a:solidFill>
                <a:effectLst/>
              </a:rPr>
              <a:t>Seamless data collection from sea to land</a:t>
            </a:r>
            <a:endParaRPr lang="en-US" sz="2000" dirty="0">
              <a:solidFill>
                <a:srgbClr val="4A4A4A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Pilot: </a:t>
            </a:r>
            <a:r>
              <a:rPr lang="nb-NO" dirty="0" err="1" smtClean="0"/>
              <a:t>TopoBaty</a:t>
            </a:r>
            <a:r>
              <a:rPr lang="nb-NO" dirty="0" smtClean="0"/>
              <a:t> 2014</a:t>
            </a:r>
            <a:br>
              <a:rPr lang="nb-NO" dirty="0" smtClean="0"/>
            </a:br>
            <a:endParaRPr lang="nb-NO" sz="2000" dirty="0"/>
          </a:p>
        </p:txBody>
      </p:sp>
      <p:pic>
        <p:nvPicPr>
          <p:cNvPr id="14" name="Bilde 13" descr="flyetogfol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3" y="4490547"/>
            <a:ext cx="3572541" cy="1782662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567069" y="1353879"/>
            <a:ext cx="56706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Budget:			1 million NOK</a:t>
            </a:r>
          </a:p>
          <a:p>
            <a:endParaRPr lang="en-US" dirty="0" smtClean="0"/>
          </a:p>
          <a:p>
            <a:r>
              <a:rPr lang="en-US" dirty="0" smtClean="0"/>
              <a:t>Contractor: 		NIRAS</a:t>
            </a:r>
          </a:p>
          <a:p>
            <a:r>
              <a:rPr lang="en-US" dirty="0" smtClean="0"/>
              <a:t>Subcontractor: 		</a:t>
            </a:r>
            <a:r>
              <a:rPr lang="en-US" dirty="0" err="1" smtClean="0"/>
              <a:t>AirborneHydroMapping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System:			</a:t>
            </a:r>
            <a:r>
              <a:rPr lang="en-US" dirty="0" err="1" smtClean="0"/>
              <a:t>Riegl</a:t>
            </a:r>
            <a:r>
              <a:rPr lang="en-US" dirty="0" smtClean="0"/>
              <a:t> VQ820 – G</a:t>
            </a:r>
          </a:p>
          <a:p>
            <a:endParaRPr lang="en-US" dirty="0" smtClean="0"/>
          </a:p>
          <a:p>
            <a:r>
              <a:rPr lang="en-US" dirty="0" smtClean="0"/>
              <a:t>Data collection:		April 2014</a:t>
            </a:r>
          </a:p>
          <a:p>
            <a:r>
              <a:rPr lang="en-US" dirty="0" smtClean="0"/>
              <a:t>Data delivery:		August 2014</a:t>
            </a:r>
          </a:p>
          <a:p>
            <a:r>
              <a:rPr lang="en-US" dirty="0" smtClean="0"/>
              <a:t>Project report:		November 2014</a:t>
            </a:r>
            <a:endParaRPr lang="en-US" dirty="0"/>
          </a:p>
        </p:txBody>
      </p:sp>
      <p:pic>
        <p:nvPicPr>
          <p:cNvPr id="27650" name="Picture 2" descr="http://intranett.statkart.no/admin/filestore/Enhet/Sjkartverket/Prosjekter/Contract-signing-11031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197" y="1245708"/>
            <a:ext cx="2952937" cy="1873176"/>
          </a:xfrm>
          <a:prstGeom prst="rect">
            <a:avLst/>
          </a:prstGeom>
          <a:noFill/>
        </p:spPr>
      </p:pic>
      <p:pic>
        <p:nvPicPr>
          <p:cNvPr id="15" name="Bilde 14" descr="siktdyp.jpg"/>
          <p:cNvPicPr>
            <a:picLocks noChangeAspect="1"/>
          </p:cNvPicPr>
          <p:nvPr/>
        </p:nvPicPr>
        <p:blipFill>
          <a:blip r:embed="rId5"/>
          <a:srcRect l="7445" r="28060"/>
          <a:stretch>
            <a:fillRect/>
          </a:stretch>
        </p:blipFill>
        <p:spPr>
          <a:xfrm>
            <a:off x="6496475" y="3812216"/>
            <a:ext cx="2197727" cy="2581497"/>
          </a:xfrm>
          <a:prstGeom prst="rect">
            <a:avLst/>
          </a:prstGeom>
        </p:spPr>
      </p:pic>
      <p:pic>
        <p:nvPicPr>
          <p:cNvPr id="13" name="Bilde 12" descr="ØTifly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871" y="4224775"/>
            <a:ext cx="1930183" cy="1282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en-US" dirty="0" smtClean="0"/>
              <a:t>Ten areas</a:t>
            </a:r>
            <a:br>
              <a:rPr lang="en-US" dirty="0" smtClean="0"/>
            </a:br>
            <a:r>
              <a:rPr lang="en-US" sz="2000" dirty="0" smtClean="0">
                <a:latin typeface="+mj-lt"/>
              </a:rPr>
              <a:t>Small areas with different challenges, 0 – 5 m depth</a:t>
            </a:r>
            <a:endParaRPr lang="en-US" sz="2000" dirty="0">
              <a:latin typeface="+mj-lt"/>
            </a:endParaRPr>
          </a:p>
        </p:txBody>
      </p:sp>
      <p:pic>
        <p:nvPicPr>
          <p:cNvPr id="7" name="Plassholder for innhold 6" descr="kladd.png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4656" y="1418955"/>
            <a:ext cx="8851957" cy="49305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Test </a:t>
            </a:r>
            <a:r>
              <a:rPr lang="nb-NO" dirty="0" err="1" smtClean="0"/>
              <a:t>sites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000" dirty="0" smtClean="0"/>
              <a:t>Have </a:t>
            </a:r>
            <a:r>
              <a:rPr lang="nb-NO" sz="2000" dirty="0" err="1" smtClean="0"/>
              <a:t>good</a:t>
            </a:r>
            <a:r>
              <a:rPr lang="nb-NO" sz="2000" dirty="0" smtClean="0"/>
              <a:t> multibeam data													</a:t>
            </a:r>
            <a:endParaRPr lang="nb-NO" sz="2000" dirty="0"/>
          </a:p>
        </p:txBody>
      </p:sp>
      <p:pic>
        <p:nvPicPr>
          <p:cNvPr id="7" name="Plassholder for innhold 6" descr="kladd.png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4943" y="1383515"/>
            <a:ext cx="8862476" cy="494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3351" y="4095307"/>
            <a:ext cx="3946229" cy="167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74675" y="327158"/>
            <a:ext cx="7918713" cy="1354137"/>
          </a:xfrm>
        </p:spPr>
        <p:txBody>
          <a:bodyPr/>
          <a:lstStyle/>
          <a:p>
            <a:r>
              <a:rPr lang="nb-NO" dirty="0" smtClean="0"/>
              <a:t>Lyngholmen</a:t>
            </a:r>
            <a:br>
              <a:rPr lang="nb-NO" dirty="0" smtClean="0"/>
            </a:br>
            <a:r>
              <a:rPr lang="nb-NO" sz="2000" dirty="0" smtClean="0"/>
              <a:t>											</a:t>
            </a:r>
            <a:endParaRPr lang="nb-NO" sz="2000" dirty="0"/>
          </a:p>
        </p:txBody>
      </p:sp>
      <p:pic>
        <p:nvPicPr>
          <p:cNvPr id="10" name="Bilde 9" descr="Lyngholm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85" y="1243226"/>
            <a:ext cx="8424672" cy="474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tverket blank">
  <a:themeElements>
    <a:clrScheme name="Kartverke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00736"/>
      </a:accent1>
      <a:accent2>
        <a:srgbClr val="DD5D26"/>
      </a:accent2>
      <a:accent3>
        <a:srgbClr val="EC9E25"/>
      </a:accent3>
      <a:accent4>
        <a:srgbClr val="6D3B7D"/>
      </a:accent4>
      <a:accent5>
        <a:srgbClr val="6F7371"/>
      </a:accent5>
      <a:accent6>
        <a:srgbClr val="5781A8"/>
      </a:accent6>
      <a:hlink>
        <a:srgbClr val="9CC52D"/>
      </a:hlink>
      <a:folHlink>
        <a:srgbClr val="0092C9"/>
      </a:folHlink>
    </a:clrScheme>
    <a:fontScheme name="Kartverket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Verdan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96000">
              <a:srgbClr val="F4F1F1"/>
            </a:gs>
            <a:gs pos="100000">
              <a:srgbClr val="EDEBE8"/>
            </a:gs>
          </a:gsLst>
          <a:path path="rect">
            <a:fillToRect r="100000" b="100000"/>
          </a:path>
          <a:tileRect l="-100000" t="-100000"/>
        </a:gradFill>
        <a:ln>
          <a:solidFill>
            <a:srgbClr val="D2CFC9">
              <a:alpha val="52000"/>
            </a:srgbClr>
          </a:solidFill>
        </a:ln>
        <a:effectLst/>
      </a:spPr>
      <a:bodyPr rtlCol="0" anchor="ctr"/>
      <a:lstStyle>
        <a:defPPr algn="ctr">
          <a:defRPr dirty="0">
            <a:solidFill>
              <a:schemeClr val="tx1"/>
            </a:solidFill>
            <a:latin typeface="Verdan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Kartverket blank</Template>
  <TotalTime>920</TotalTime>
  <Words>370</Words>
  <Application>Microsoft Office PowerPoint</Application>
  <PresentationFormat>Bildspel på skärmen (4:3)</PresentationFormat>
  <Paragraphs>99</Paragraphs>
  <Slides>23</Slides>
  <Notes>22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Verdana</vt:lpstr>
      <vt:lpstr>Kartverket blank</vt:lpstr>
      <vt:lpstr>PowerPoint-presentation</vt:lpstr>
      <vt:lpstr>The Norwegian Hydrographic Service </vt:lpstr>
      <vt:lpstr>Norwegian Waters</vt:lpstr>
      <vt:lpstr>Testing LiDAR mapping More cost effective data collection possible? </vt:lpstr>
      <vt:lpstr>Testing LiDAR Mapping Seamless data collection from sea to land</vt:lpstr>
      <vt:lpstr>Pilot: TopoBaty 2014 </vt:lpstr>
      <vt:lpstr>Ten areas Small areas with different challenges, 0 – 5 m depth</vt:lpstr>
      <vt:lpstr>Test sites Have good multibeam data             </vt:lpstr>
      <vt:lpstr>Lyngholmen            </vt:lpstr>
      <vt:lpstr>Lyngholmen            </vt:lpstr>
      <vt:lpstr>Lyngholmen            </vt:lpstr>
      <vt:lpstr>Lyngholmen            </vt:lpstr>
      <vt:lpstr>Waves </vt:lpstr>
      <vt:lpstr>Waves </vt:lpstr>
      <vt:lpstr>Airport, water quality </vt:lpstr>
      <vt:lpstr>Steep mountains </vt:lpstr>
      <vt:lpstr>Frafjord </vt:lpstr>
      <vt:lpstr>Frafjord </vt:lpstr>
      <vt:lpstr>Frafjord </vt:lpstr>
      <vt:lpstr>Frafjord </vt:lpstr>
      <vt:lpstr>Marine Spatial  Planning </vt:lpstr>
      <vt:lpstr>Future project in Troms</vt:lpstr>
      <vt:lpstr>Future project in Troms</vt:lpstr>
    </vt:vector>
  </TitlesOfParts>
  <Company>Statens kartverk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TopoBaty 2014 Lasermåling 0 – 5 meters dyp</dc:title>
  <dc:creator>sanhil</dc:creator>
  <cp:lastModifiedBy>Hans Öiås</cp:lastModifiedBy>
  <cp:revision>95</cp:revision>
  <cp:lastPrinted>2012-03-27T09:08:06Z</cp:lastPrinted>
  <dcterms:created xsi:type="dcterms:W3CDTF">2014-04-29T13:58:48Z</dcterms:created>
  <dcterms:modified xsi:type="dcterms:W3CDTF">2022-09-28T18:07:29Z</dcterms:modified>
</cp:coreProperties>
</file>