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67" r:id="rId6"/>
    <p:sldId id="258" r:id="rId7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3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D6CE32B-46ED-4B3F-A16E-14A60DAD16E3@solut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605463"/>
            <a:ext cx="8991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5ABB3-186B-4327-9E67-3FAB9C1C46C2}" type="datetimeFigureOut">
              <a:rPr lang="sv-SE"/>
              <a:pPr>
                <a:defRPr/>
              </a:pPr>
              <a:t>2022-09-28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551C3-C571-44A7-A1AE-24B98978EA9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4582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D07A1-1582-4853-AE35-96D90054FFA9}" type="datetimeFigureOut">
              <a:rPr lang="sv-SE"/>
              <a:pPr>
                <a:defRPr/>
              </a:pPr>
              <a:t>2022-09-28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5CAF1-E0B2-4043-BA49-84C3EB38F46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7501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8502A-1966-4815-95CD-9AE5DF6695CA}" type="datetimeFigureOut">
              <a:rPr lang="sv-SE"/>
              <a:pPr>
                <a:defRPr/>
              </a:pPr>
              <a:t>2022-09-28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07476-D094-4E59-8BC6-FFAEC897C0D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600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C316E-49E1-4357-9FBA-105CC9AEF573}" type="datetimeFigureOut">
              <a:rPr lang="sv-SE"/>
              <a:pPr>
                <a:defRPr/>
              </a:pPr>
              <a:t>2022-09-28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67090-77B7-4E32-902B-9BA026B0C73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408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91C28-B487-40F2-AA0D-62CD6DBBFE40}" type="datetimeFigureOut">
              <a:rPr lang="sv-SE"/>
              <a:pPr>
                <a:defRPr/>
              </a:pPr>
              <a:t>2022-09-28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4C776-FD6C-41D9-AFD0-1AF644CBB7D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6019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0D6CE32B-46ED-4B3F-A16E-14A60DAD16E3@solut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5605463"/>
            <a:ext cx="8991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6CF9-7AD6-422E-9023-9FDF5A5C9DD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585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C8E94-ADEB-46CB-BFB5-49C255761101}" type="datetimeFigureOut">
              <a:rPr lang="sv-SE"/>
              <a:pPr>
                <a:defRPr/>
              </a:pPr>
              <a:t>2022-09-28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FD1DB-2B9A-477F-A523-085922F8A60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9622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651D7-F664-497F-9F59-50B8E189CF06}" type="datetimeFigureOut">
              <a:rPr lang="sv-SE"/>
              <a:pPr>
                <a:defRPr/>
              </a:pPr>
              <a:t>2022-09-28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4F3FA-6534-45DE-B465-0AA06194B23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8242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0F383-3430-45DA-BB61-8CA1225BFC12}" type="datetimeFigureOut">
              <a:rPr lang="sv-SE"/>
              <a:pPr>
                <a:defRPr/>
              </a:pPr>
              <a:t>2022-09-28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43880-6A57-4CFC-A82B-16CA736F795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4279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DB114-97D3-40AF-8392-269EEE5AE405}" type="datetimeFigureOut">
              <a:rPr lang="sv-SE"/>
              <a:pPr>
                <a:defRPr/>
              </a:pPr>
              <a:t>2022-09-28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4B1D5-25F7-4ECC-9028-A9E36986873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086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29B89-08CE-47C8-B65D-7FC470AD31C5}" type="datetimeFigureOut">
              <a:rPr lang="sv-SE"/>
              <a:pPr>
                <a:defRPr/>
              </a:pPr>
              <a:t>2022-09-28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DB816-534B-4C52-BEC7-69354809592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590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D4E1F2-6296-4F8C-AC4E-A2454BA1F8CC}" type="datetimeFigureOut">
              <a:rPr lang="sv-SE"/>
              <a:pPr>
                <a:defRPr/>
              </a:pPr>
              <a:t>2022-09-28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03C6AA-BB9D-47CF-96C9-44116C3A3F1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5" r:id="rId2"/>
    <p:sldLayoutId id="2147483676" r:id="rId3"/>
    <p:sldLayoutId id="2147483685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0" y="260648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v-SE" sz="2800" dirty="0" smtClean="0"/>
          </a:p>
          <a:p>
            <a:pPr algn="ctr"/>
            <a:endParaRPr lang="sv-SE" sz="2800" dirty="0"/>
          </a:p>
          <a:p>
            <a:pPr algn="ctr"/>
            <a:r>
              <a:rPr lang="sv-SE" sz="2800" dirty="0" smtClean="0"/>
              <a:t>BSHC LIDAR </a:t>
            </a:r>
            <a:r>
              <a:rPr lang="sv-SE" sz="2800" dirty="0" err="1"/>
              <a:t>S</a:t>
            </a:r>
            <a:r>
              <a:rPr lang="sv-SE" sz="2800" dirty="0" err="1" smtClean="0"/>
              <a:t>eminar</a:t>
            </a:r>
            <a:endParaRPr lang="sv-SE" sz="2800" dirty="0" smtClean="0"/>
          </a:p>
          <a:p>
            <a:pPr algn="ctr"/>
            <a:endParaRPr lang="sv-SE" sz="2800" dirty="0" smtClean="0"/>
          </a:p>
          <a:p>
            <a:pPr algn="ctr"/>
            <a:r>
              <a:rPr lang="sv-SE" sz="2800" smtClean="0"/>
              <a:t>SMA </a:t>
            </a:r>
            <a:r>
              <a:rPr lang="sv-SE" sz="2800" dirty="0" err="1" smtClean="0"/>
              <a:t>experiences</a:t>
            </a:r>
            <a:r>
              <a:rPr lang="sv-SE" sz="2800" dirty="0" smtClean="0"/>
              <a:t> from and </a:t>
            </a:r>
          </a:p>
          <a:p>
            <a:pPr algn="ctr"/>
            <a:r>
              <a:rPr lang="sv-SE" sz="2800" dirty="0" err="1" smtClean="0"/>
              <a:t>future</a:t>
            </a:r>
            <a:r>
              <a:rPr lang="sv-SE" sz="2800" dirty="0" smtClean="0"/>
              <a:t> plans </a:t>
            </a:r>
            <a:r>
              <a:rPr lang="sv-SE" sz="2800" dirty="0" err="1" smtClean="0"/>
              <a:t>of</a:t>
            </a:r>
            <a:r>
              <a:rPr lang="sv-SE" sz="2800" dirty="0" smtClean="0"/>
              <a:t> LIDAR </a:t>
            </a:r>
            <a:r>
              <a:rPr lang="sv-SE" sz="2800" dirty="0" err="1" smtClean="0"/>
              <a:t>surveys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315263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0" y="2606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SMA LIDAR </a:t>
            </a:r>
            <a:r>
              <a:rPr lang="sv-SE" dirty="0" err="1" smtClean="0"/>
              <a:t>surveys</a:t>
            </a:r>
            <a:r>
              <a:rPr lang="sv-SE" dirty="0" smtClean="0"/>
              <a:t> 1996-2002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179511" y="606481"/>
            <a:ext cx="17395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System: </a:t>
            </a:r>
            <a:r>
              <a:rPr lang="sv-SE" sz="1400" dirty="0" err="1" smtClean="0"/>
              <a:t>HawkEye</a:t>
            </a:r>
            <a:r>
              <a:rPr lang="sv-SE" sz="1400" dirty="0" smtClean="0"/>
              <a:t> I</a:t>
            </a:r>
          </a:p>
          <a:p>
            <a:r>
              <a:rPr lang="sv-SE" sz="1400" dirty="0" smtClean="0"/>
              <a:t>Carrier: </a:t>
            </a:r>
            <a:r>
              <a:rPr lang="sv-SE" sz="1400" dirty="0" err="1" smtClean="0"/>
              <a:t>Helicopter</a:t>
            </a:r>
            <a:endParaRPr lang="sv-SE" sz="1400" dirty="0" smtClean="0"/>
          </a:p>
          <a:p>
            <a:r>
              <a:rPr lang="sv-SE" sz="1400" dirty="0" err="1" smtClean="0"/>
              <a:t>Positioning</a:t>
            </a:r>
            <a:r>
              <a:rPr lang="sv-SE" sz="1400" dirty="0" smtClean="0"/>
              <a:t>: DGPS</a:t>
            </a:r>
            <a:endParaRPr lang="sv-SE" sz="1400" dirty="0"/>
          </a:p>
        </p:txBody>
      </p:sp>
      <p:grpSp>
        <p:nvGrpSpPr>
          <p:cNvPr id="10" name="Grupp 9"/>
          <p:cNvGrpSpPr/>
          <p:nvPr/>
        </p:nvGrpSpPr>
        <p:grpSpPr>
          <a:xfrm>
            <a:off x="179510" y="1971859"/>
            <a:ext cx="4826185" cy="3815836"/>
            <a:chOff x="179511" y="2132856"/>
            <a:chExt cx="4826185" cy="3815836"/>
          </a:xfrm>
        </p:grpSpPr>
        <p:pic>
          <p:nvPicPr>
            <p:cNvPr id="1027" name="Picture 3" descr="C:\Users\andake01\Desktop\Temp\hamnskär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038"/>
            <a:stretch/>
          </p:blipFill>
          <p:spPr bwMode="auto">
            <a:xfrm>
              <a:off x="179511" y="2132856"/>
              <a:ext cx="4826185" cy="3815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Rak pil 4"/>
            <p:cNvCxnSpPr/>
            <p:nvPr/>
          </p:nvCxnSpPr>
          <p:spPr>
            <a:xfrm flipH="1">
              <a:off x="266634" y="3497013"/>
              <a:ext cx="4176464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ruta 6"/>
            <p:cNvSpPr txBox="1"/>
            <p:nvPr/>
          </p:nvSpPr>
          <p:spPr>
            <a:xfrm>
              <a:off x="395969" y="3463656"/>
              <a:ext cx="5870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100" b="1" dirty="0" smtClean="0">
                  <a:solidFill>
                    <a:srgbClr val="FF0000"/>
                  </a:solidFill>
                </a:rPr>
                <a:t>~5 km</a:t>
              </a:r>
              <a:endParaRPr lang="sv-SE" sz="11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upp 8"/>
          <p:cNvGrpSpPr/>
          <p:nvPr/>
        </p:nvGrpSpPr>
        <p:grpSpPr>
          <a:xfrm>
            <a:off x="5436096" y="1346785"/>
            <a:ext cx="3630018" cy="4440910"/>
            <a:chOff x="5436096" y="1507782"/>
            <a:chExt cx="3630018" cy="4440910"/>
          </a:xfrm>
        </p:grpSpPr>
        <p:pic>
          <p:nvPicPr>
            <p:cNvPr id="1026" name="Picture 2" descr="C:\Users\andake01\Desktop\Temp\klagshamn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4" r="39691"/>
            <a:stretch/>
          </p:blipFill>
          <p:spPr bwMode="auto">
            <a:xfrm>
              <a:off x="5436096" y="1507782"/>
              <a:ext cx="3630018" cy="4440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Rak pil 7"/>
            <p:cNvCxnSpPr/>
            <p:nvPr/>
          </p:nvCxnSpPr>
          <p:spPr>
            <a:xfrm flipH="1" flipV="1">
              <a:off x="6376195" y="1772816"/>
              <a:ext cx="87122" cy="324036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ruta 10"/>
            <p:cNvSpPr txBox="1"/>
            <p:nvPr/>
          </p:nvSpPr>
          <p:spPr>
            <a:xfrm>
              <a:off x="5765029" y="2299543"/>
              <a:ext cx="70403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100" b="1" dirty="0" smtClean="0">
                  <a:solidFill>
                    <a:srgbClr val="FF0000"/>
                  </a:solidFill>
                </a:rPr>
                <a:t>~6,6 km</a:t>
              </a:r>
              <a:endParaRPr lang="sv-SE" sz="11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textruta 13"/>
          <p:cNvSpPr txBox="1"/>
          <p:nvPr/>
        </p:nvSpPr>
        <p:spPr>
          <a:xfrm>
            <a:off x="179511" y="1412776"/>
            <a:ext cx="4826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LIDAR and multibeam </a:t>
            </a:r>
            <a:r>
              <a:rPr lang="sv-SE" sz="1400" dirty="0" err="1" smtClean="0"/>
              <a:t>surveys</a:t>
            </a:r>
            <a:r>
              <a:rPr lang="sv-SE" sz="1400" dirty="0" smtClean="0"/>
              <a:t> in the Stockholm </a:t>
            </a:r>
            <a:r>
              <a:rPr lang="sv-SE" sz="1400" dirty="0" err="1" smtClean="0"/>
              <a:t>archipelago</a:t>
            </a:r>
            <a:r>
              <a:rPr lang="sv-SE" sz="1400" dirty="0" smtClean="0"/>
              <a:t>, </a:t>
            </a:r>
            <a:r>
              <a:rPr lang="sv-SE" sz="1400" dirty="0" err="1" smtClean="0"/>
              <a:t>partly</a:t>
            </a:r>
            <a:r>
              <a:rPr lang="sv-SE" sz="1400" dirty="0" smtClean="0"/>
              <a:t> for the </a:t>
            </a:r>
            <a:r>
              <a:rPr lang="sv-SE" sz="1400" dirty="0" err="1" smtClean="0"/>
              <a:t>Navy</a:t>
            </a:r>
            <a:endParaRPr lang="sv-SE" sz="1400" dirty="0"/>
          </a:p>
        </p:txBody>
      </p:sp>
      <p:sp>
        <p:nvSpPr>
          <p:cNvPr id="15" name="textruta 14"/>
          <p:cNvSpPr txBox="1"/>
          <p:nvPr/>
        </p:nvSpPr>
        <p:spPr>
          <a:xfrm>
            <a:off x="5436096" y="821925"/>
            <a:ext cx="3630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LIDAR </a:t>
            </a:r>
            <a:r>
              <a:rPr lang="sv-SE" sz="1400" dirty="0" err="1" smtClean="0"/>
              <a:t>surveys</a:t>
            </a:r>
            <a:r>
              <a:rPr lang="sv-SE" sz="1400" dirty="0" smtClean="0"/>
              <a:t> </a:t>
            </a:r>
            <a:r>
              <a:rPr lang="sv-SE" sz="1400" dirty="0" err="1" smtClean="0"/>
              <a:t>along</a:t>
            </a:r>
            <a:r>
              <a:rPr lang="sv-SE" sz="1400" dirty="0" smtClean="0"/>
              <a:t> the </a:t>
            </a:r>
            <a:r>
              <a:rPr lang="sv-SE" sz="1400" dirty="0" err="1" smtClean="0"/>
              <a:t>coast</a:t>
            </a:r>
            <a:r>
              <a:rPr lang="sv-SE" sz="1400" dirty="0" smtClean="0"/>
              <a:t> </a:t>
            </a:r>
            <a:r>
              <a:rPr lang="sv-SE" sz="1400" dirty="0" err="1" smtClean="0"/>
              <a:t>of</a:t>
            </a:r>
            <a:r>
              <a:rPr lang="sv-SE" sz="1400" dirty="0" smtClean="0"/>
              <a:t> Skåne and Öland</a:t>
            </a:r>
            <a:endParaRPr lang="sv-SE" sz="1400" dirty="0"/>
          </a:p>
        </p:txBody>
      </p:sp>
      <p:sp>
        <p:nvSpPr>
          <p:cNvPr id="16" name="textruta 15"/>
          <p:cNvSpPr txBox="1"/>
          <p:nvPr/>
        </p:nvSpPr>
        <p:spPr>
          <a:xfrm>
            <a:off x="1691680" y="5787695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Common problems: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err="1" smtClean="0"/>
              <a:t>Any</a:t>
            </a:r>
            <a:r>
              <a:rPr lang="sv-SE" sz="1400" dirty="0" smtClean="0"/>
              <a:t> existing </a:t>
            </a:r>
            <a:r>
              <a:rPr lang="sv-SE" sz="1400" dirty="0" err="1" smtClean="0"/>
              <a:t>depths</a:t>
            </a:r>
            <a:r>
              <a:rPr lang="sv-SE" sz="1400" dirty="0" smtClean="0"/>
              <a:t>/contours </a:t>
            </a:r>
            <a:r>
              <a:rPr lang="sv-SE" sz="1400" dirty="0" err="1" smtClean="0"/>
              <a:t>shallower</a:t>
            </a:r>
            <a:r>
              <a:rPr lang="sv-SE" sz="1400" dirty="0" smtClean="0"/>
              <a:t> </a:t>
            </a:r>
            <a:r>
              <a:rPr lang="sv-SE" sz="1400" dirty="0" err="1" smtClean="0"/>
              <a:t>than</a:t>
            </a:r>
            <a:r>
              <a:rPr lang="sv-SE" sz="1400" dirty="0" smtClean="0"/>
              <a:t> the LIDAR-</a:t>
            </a:r>
            <a:r>
              <a:rPr lang="sv-SE" sz="1400" dirty="0" err="1" smtClean="0"/>
              <a:t>result</a:t>
            </a:r>
            <a:r>
              <a:rPr lang="sv-SE" sz="1400" dirty="0" smtClean="0"/>
              <a:t> </a:t>
            </a:r>
            <a:r>
              <a:rPr lang="sv-SE" sz="1400" dirty="0" err="1" smtClean="0"/>
              <a:t>were</a:t>
            </a:r>
            <a:r>
              <a:rPr lang="sv-SE" sz="1400" dirty="0" smtClean="0"/>
              <a:t> </a:t>
            </a:r>
            <a:r>
              <a:rPr lang="sv-SE" sz="1400" dirty="0" err="1" smtClean="0"/>
              <a:t>kept</a:t>
            </a:r>
            <a:r>
              <a:rPr lang="sv-SE" sz="1400" dirty="0" smtClean="0"/>
              <a:t> in the </a:t>
            </a:r>
            <a:r>
              <a:rPr lang="sv-SE" sz="1400" dirty="0" err="1" smtClean="0"/>
              <a:t>chart</a:t>
            </a:r>
            <a:endParaRPr lang="sv-S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err="1" smtClean="0"/>
              <a:t>How</a:t>
            </a:r>
            <a:r>
              <a:rPr lang="sv-SE" sz="1400" dirty="0" smtClean="0"/>
              <a:t> </a:t>
            </a:r>
            <a:r>
              <a:rPr lang="sv-SE" sz="1400" dirty="0" err="1" smtClean="0"/>
              <a:t>to</a:t>
            </a:r>
            <a:r>
              <a:rPr lang="sv-SE" sz="1400" dirty="0" smtClean="0"/>
              <a:t> </a:t>
            </a:r>
            <a:r>
              <a:rPr lang="sv-SE" sz="1400" dirty="0" err="1" smtClean="0"/>
              <a:t>handle</a:t>
            </a:r>
            <a:r>
              <a:rPr lang="sv-SE" sz="1400" dirty="0" smtClean="0"/>
              <a:t> </a:t>
            </a:r>
            <a:r>
              <a:rPr lang="sv-SE" sz="1400" dirty="0" err="1" smtClean="0"/>
              <a:t>single</a:t>
            </a:r>
            <a:r>
              <a:rPr lang="sv-SE" sz="1400" dirty="0" smtClean="0"/>
              <a:t> LIDAR </a:t>
            </a:r>
            <a:r>
              <a:rPr lang="sv-SE" sz="1400" dirty="0" err="1" smtClean="0"/>
              <a:t>sounding</a:t>
            </a:r>
            <a:r>
              <a:rPr lang="sv-SE" sz="1400" dirty="0" smtClean="0"/>
              <a:t> </a:t>
            </a:r>
            <a:r>
              <a:rPr lang="sv-SE" sz="1400" dirty="0" err="1" smtClean="0"/>
              <a:t>indicating</a:t>
            </a:r>
            <a:r>
              <a:rPr lang="sv-SE" sz="1400" dirty="0" smtClean="0"/>
              <a:t> </a:t>
            </a:r>
            <a:r>
              <a:rPr lang="sv-SE" sz="1400" dirty="0" err="1" smtClean="0"/>
              <a:t>shallow</a:t>
            </a:r>
            <a:r>
              <a:rPr lang="sv-SE" sz="1400" dirty="0" smtClean="0"/>
              <a:t> spot</a:t>
            </a:r>
            <a:endParaRPr lang="sv-SE" sz="1400" dirty="0"/>
          </a:p>
        </p:txBody>
      </p:sp>
      <p:sp>
        <p:nvSpPr>
          <p:cNvPr id="17" name="textruta 16"/>
          <p:cNvSpPr txBox="1"/>
          <p:nvPr/>
        </p:nvSpPr>
        <p:spPr>
          <a:xfrm>
            <a:off x="2267744" y="606481"/>
            <a:ext cx="2706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err="1" smtClean="0"/>
              <a:t>Depth</a:t>
            </a:r>
            <a:r>
              <a:rPr lang="sv-SE" sz="1400" dirty="0" smtClean="0"/>
              <a:t> </a:t>
            </a:r>
            <a:r>
              <a:rPr lang="sv-SE" sz="1400" dirty="0" err="1" smtClean="0"/>
              <a:t>range</a:t>
            </a:r>
            <a:r>
              <a:rPr lang="sv-SE" sz="1400" dirty="0" smtClean="0"/>
              <a:t>: ~1-20 m</a:t>
            </a:r>
          </a:p>
          <a:p>
            <a:r>
              <a:rPr lang="sv-SE" sz="1400" dirty="0" err="1" smtClean="0"/>
              <a:t>Sounding</a:t>
            </a:r>
            <a:r>
              <a:rPr lang="sv-SE" sz="1400" dirty="0" smtClean="0"/>
              <a:t> </a:t>
            </a:r>
            <a:r>
              <a:rPr lang="sv-SE" sz="1400" dirty="0" err="1" smtClean="0"/>
              <a:t>density</a:t>
            </a:r>
            <a:r>
              <a:rPr lang="sv-SE" sz="1400" dirty="0" smtClean="0"/>
              <a:t>: ~5 per 5x5 m</a:t>
            </a:r>
          </a:p>
        </p:txBody>
      </p:sp>
    </p:spTree>
    <p:extLst>
      <p:ext uri="{BB962C8B-B14F-4D97-AF65-F5344CB8AC3E}">
        <p14:creationId xmlns:p14="http://schemas.microsoft.com/office/powerpoint/2010/main" val="3225591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Recent LIDAR </a:t>
            </a:r>
            <a:r>
              <a:rPr lang="sv-SE" dirty="0" err="1" smtClean="0"/>
              <a:t>experiences</a:t>
            </a:r>
            <a:r>
              <a:rPr lang="sv-SE" dirty="0" smtClean="0"/>
              <a:t> from the </a:t>
            </a:r>
            <a:r>
              <a:rPr lang="sv-SE" dirty="0"/>
              <a:t>research </a:t>
            </a:r>
            <a:r>
              <a:rPr lang="sv-SE" dirty="0" smtClean="0"/>
              <a:t>program EMMA (</a:t>
            </a:r>
            <a:r>
              <a:rPr lang="sv-SE" dirty="0" err="1" smtClean="0"/>
              <a:t>Environmental</a:t>
            </a:r>
            <a:r>
              <a:rPr lang="sv-SE" dirty="0" smtClean="0"/>
              <a:t> </a:t>
            </a:r>
            <a:r>
              <a:rPr lang="sv-SE" dirty="0" err="1" smtClean="0"/>
              <a:t>Mapping</a:t>
            </a:r>
            <a:r>
              <a:rPr lang="sv-SE" dirty="0" smtClean="0"/>
              <a:t> and </a:t>
            </a:r>
            <a:r>
              <a:rPr lang="sv-SE" dirty="0" err="1" smtClean="0"/>
              <a:t>Monitoring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Airborne</a:t>
            </a:r>
            <a:r>
              <a:rPr lang="sv-SE" dirty="0" smtClean="0"/>
              <a:t> laser and digital images on land and at </a:t>
            </a:r>
            <a:r>
              <a:rPr lang="sv-SE" dirty="0" err="1" smtClean="0"/>
              <a:t>sea</a:t>
            </a:r>
            <a:r>
              <a:rPr lang="sv-SE" dirty="0" smtClean="0"/>
              <a:t>)</a:t>
            </a:r>
          </a:p>
        </p:txBody>
      </p:sp>
      <p:pic>
        <p:nvPicPr>
          <p:cNvPr id="4100" name="Picture 4" descr="C:\Users\andake01\Desktop\Jobb\projekt\Emma\hawkeye_detalj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05" y="3713470"/>
            <a:ext cx="7141809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ndake01\Desktop\Jobb\projekt\Emma\pga_detalj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5" y="975685"/>
            <a:ext cx="7141809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6705" y="3680505"/>
            <a:ext cx="19154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Right </a:t>
            </a:r>
            <a:r>
              <a:rPr lang="sv-SE" sz="1400" dirty="0" err="1" smtClean="0"/>
              <a:t>picture</a:t>
            </a:r>
            <a:r>
              <a:rPr lang="sv-SE" sz="1400" dirty="0" smtClean="0"/>
              <a:t>: </a:t>
            </a:r>
            <a:r>
              <a:rPr lang="sv-SE" sz="1400" dirty="0" err="1" smtClean="0"/>
              <a:t>Hawkeye</a:t>
            </a:r>
            <a:r>
              <a:rPr lang="sv-SE" sz="1400" dirty="0" smtClean="0"/>
              <a:t> II (2010), 5x5 m bin </a:t>
            </a:r>
            <a:r>
              <a:rPr lang="sv-SE" sz="1400" dirty="0" err="1" smtClean="0"/>
              <a:t>size</a:t>
            </a:r>
            <a:r>
              <a:rPr lang="sv-SE" sz="1400" dirty="0" smtClean="0"/>
              <a:t>. In general, </a:t>
            </a:r>
            <a:r>
              <a:rPr lang="sv-SE" sz="1400" dirty="0" err="1" smtClean="0"/>
              <a:t>similar</a:t>
            </a:r>
            <a:r>
              <a:rPr lang="sv-SE" sz="1400" dirty="0" smtClean="0"/>
              <a:t> </a:t>
            </a:r>
            <a:r>
              <a:rPr lang="sv-SE" sz="1400" dirty="0" err="1" smtClean="0"/>
              <a:t>picture</a:t>
            </a:r>
            <a:r>
              <a:rPr lang="sv-SE" sz="1400" dirty="0" smtClean="0"/>
              <a:t> </a:t>
            </a:r>
            <a:r>
              <a:rPr lang="sv-SE" sz="1400" dirty="0" err="1" smtClean="0"/>
              <a:t>of</a:t>
            </a:r>
            <a:r>
              <a:rPr lang="sv-SE" sz="1400" dirty="0" smtClean="0"/>
              <a:t> the </a:t>
            </a:r>
            <a:r>
              <a:rPr lang="sv-SE" sz="1400" dirty="0" err="1" smtClean="0"/>
              <a:t>sea</a:t>
            </a:r>
            <a:r>
              <a:rPr lang="sv-SE" sz="1400" dirty="0" smtClean="0"/>
              <a:t> </a:t>
            </a:r>
            <a:r>
              <a:rPr lang="sv-SE" sz="1400" dirty="0" err="1" smtClean="0"/>
              <a:t>floor</a:t>
            </a:r>
            <a:r>
              <a:rPr lang="sv-SE" sz="1400" dirty="0" smtClean="0"/>
              <a:t> as for the multibeam, </a:t>
            </a:r>
            <a:r>
              <a:rPr lang="sv-SE" sz="1400" dirty="0" err="1" smtClean="0"/>
              <a:t>except</a:t>
            </a:r>
            <a:r>
              <a:rPr lang="sv-SE" sz="1400" dirty="0" smtClean="0"/>
              <a:t> the total </a:t>
            </a:r>
            <a:r>
              <a:rPr lang="sv-SE" sz="1400" dirty="0" err="1" smtClean="0"/>
              <a:t>absence</a:t>
            </a:r>
            <a:r>
              <a:rPr lang="sv-SE" sz="1400" dirty="0" smtClean="0"/>
              <a:t> </a:t>
            </a:r>
            <a:r>
              <a:rPr lang="sv-SE" sz="1400" dirty="0" err="1" smtClean="0"/>
              <a:t>of</a:t>
            </a:r>
            <a:r>
              <a:rPr lang="sv-SE" sz="1400" dirty="0" smtClean="0"/>
              <a:t> features/rocks.  Gaps in data - no </a:t>
            </a:r>
            <a:r>
              <a:rPr lang="sv-SE" sz="1400" dirty="0" err="1" smtClean="0"/>
              <a:t>bottom</a:t>
            </a:r>
            <a:r>
              <a:rPr lang="sv-SE" sz="1400" dirty="0" smtClean="0"/>
              <a:t> </a:t>
            </a:r>
            <a:r>
              <a:rPr lang="sv-SE" sz="1400" dirty="0" err="1" smtClean="0"/>
              <a:t>reflect</a:t>
            </a:r>
            <a:r>
              <a:rPr lang="sv-SE" sz="1400" dirty="0" smtClean="0"/>
              <a:t> signal. </a:t>
            </a:r>
            <a:r>
              <a:rPr lang="sv-SE" sz="1400" dirty="0" err="1" smtClean="0"/>
              <a:t>Low</a:t>
            </a:r>
            <a:r>
              <a:rPr lang="sv-SE" sz="1400" dirty="0" smtClean="0"/>
              <a:t> </a:t>
            </a:r>
            <a:r>
              <a:rPr lang="sv-SE" sz="1400" dirty="0" err="1" smtClean="0"/>
              <a:t>sounding</a:t>
            </a:r>
            <a:r>
              <a:rPr lang="sv-SE" sz="1400" dirty="0" smtClean="0"/>
              <a:t> </a:t>
            </a:r>
            <a:r>
              <a:rPr lang="sv-SE" sz="1400" dirty="0" err="1" smtClean="0"/>
              <a:t>density</a:t>
            </a:r>
            <a:r>
              <a:rPr lang="sv-SE" sz="1400" dirty="0" smtClean="0"/>
              <a:t> -&gt; </a:t>
            </a:r>
            <a:r>
              <a:rPr lang="sv-SE" sz="1400" dirty="0" err="1" smtClean="0"/>
              <a:t>low</a:t>
            </a:r>
            <a:r>
              <a:rPr lang="sv-SE" sz="1400" dirty="0" smtClean="0"/>
              <a:t> DTM resolution</a:t>
            </a:r>
            <a:endParaRPr lang="sv-SE" sz="1400" dirty="0"/>
          </a:p>
        </p:txBody>
      </p:sp>
      <p:sp>
        <p:nvSpPr>
          <p:cNvPr id="7" name="textruta 6"/>
          <p:cNvSpPr txBox="1"/>
          <p:nvPr/>
        </p:nvSpPr>
        <p:spPr>
          <a:xfrm>
            <a:off x="7227714" y="975715"/>
            <a:ext cx="19162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 smtClean="0"/>
              <a:t>Left</a:t>
            </a:r>
            <a:r>
              <a:rPr lang="sv-SE" sz="1400" dirty="0" smtClean="0"/>
              <a:t> </a:t>
            </a:r>
            <a:r>
              <a:rPr lang="sv-SE" sz="1400" dirty="0" err="1" smtClean="0"/>
              <a:t>picture</a:t>
            </a:r>
            <a:r>
              <a:rPr lang="sv-SE" sz="1400" dirty="0" smtClean="0"/>
              <a:t>: Multibeam Reson 7125 (2013), 1x1 m bin </a:t>
            </a:r>
            <a:r>
              <a:rPr lang="sv-SE" sz="1400" dirty="0" err="1" smtClean="0"/>
              <a:t>size</a:t>
            </a:r>
            <a:r>
              <a:rPr lang="sv-SE" sz="1400" dirty="0" smtClean="0"/>
              <a:t>. An </a:t>
            </a:r>
            <a:r>
              <a:rPr lang="sv-SE" sz="1400" dirty="0" err="1" smtClean="0"/>
              <a:t>enormous</a:t>
            </a:r>
            <a:r>
              <a:rPr lang="sv-SE" sz="1400" dirty="0" smtClean="0"/>
              <a:t> </a:t>
            </a:r>
            <a:r>
              <a:rPr lang="sv-SE" sz="1400" dirty="0" err="1" smtClean="0"/>
              <a:t>number</a:t>
            </a:r>
            <a:r>
              <a:rPr lang="sv-SE" sz="1400" dirty="0" smtClean="0"/>
              <a:t> </a:t>
            </a:r>
            <a:r>
              <a:rPr lang="sv-SE" sz="1400" dirty="0" err="1" smtClean="0"/>
              <a:t>of</a:t>
            </a:r>
            <a:r>
              <a:rPr lang="sv-SE" sz="1400" dirty="0" smtClean="0"/>
              <a:t> rocks/</a:t>
            </a:r>
            <a:r>
              <a:rPr lang="sv-SE" sz="1400" dirty="0" err="1" smtClean="0"/>
              <a:t>boulders</a:t>
            </a:r>
            <a:r>
              <a:rPr lang="sv-SE" sz="1400" dirty="0" smtClean="0"/>
              <a:t>.</a:t>
            </a:r>
          </a:p>
          <a:p>
            <a:endParaRPr lang="sv-SE" sz="1400" dirty="0" smtClean="0"/>
          </a:p>
          <a:p>
            <a:endParaRPr lang="sv-SE" sz="1400" dirty="0" smtClean="0"/>
          </a:p>
          <a:p>
            <a:r>
              <a:rPr lang="sv-SE" sz="1400" dirty="0" err="1" smtClean="0"/>
              <a:t>Comparative</a:t>
            </a:r>
            <a:r>
              <a:rPr lang="sv-SE" sz="1400" dirty="0" smtClean="0"/>
              <a:t> </a:t>
            </a:r>
            <a:r>
              <a:rPr lang="sv-SE" sz="1400" dirty="0" err="1" smtClean="0"/>
              <a:t>surfaces</a:t>
            </a:r>
            <a:r>
              <a:rPr lang="sv-SE" sz="1400" dirty="0" smtClean="0"/>
              <a:t>, ~1000x750 </a:t>
            </a:r>
            <a:r>
              <a:rPr lang="sv-SE" sz="1400" dirty="0"/>
              <a:t>m, </a:t>
            </a:r>
            <a:r>
              <a:rPr lang="sv-SE" sz="1400" dirty="0" err="1" smtClean="0"/>
              <a:t>depth</a:t>
            </a:r>
            <a:r>
              <a:rPr lang="sv-SE" sz="1400" dirty="0" smtClean="0"/>
              <a:t> </a:t>
            </a:r>
            <a:r>
              <a:rPr lang="sv-SE" sz="1400" dirty="0" err="1" smtClean="0"/>
              <a:t>range</a:t>
            </a:r>
            <a:r>
              <a:rPr lang="sv-SE" sz="1400" dirty="0" smtClean="0"/>
              <a:t> 2,5-11 m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997076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0" y="260648"/>
            <a:ext cx="3995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Uppmätta ytor - översiktsbilder</a:t>
            </a:r>
            <a:endParaRPr lang="sv-SE" dirty="0"/>
          </a:p>
        </p:txBody>
      </p:sp>
      <p:pic>
        <p:nvPicPr>
          <p:cNvPr id="1027" name="Picture 3" descr="C:\Users\andake01\Desktop\Jobb\projekt\Emma\chiroptera_översik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2568" r="32477"/>
          <a:stretch/>
        </p:blipFill>
        <p:spPr bwMode="auto">
          <a:xfrm>
            <a:off x="4474968" y="4029302"/>
            <a:ext cx="3334870" cy="280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ndake01\Desktop\Jobb\projekt\Emma\hawkeye_översik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3" t="2888" r="27756"/>
          <a:stretch/>
        </p:blipFill>
        <p:spPr bwMode="auto">
          <a:xfrm>
            <a:off x="4572000" y="71290"/>
            <a:ext cx="4087906" cy="279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ndake01\Desktop\Jobb\projekt\Emma\klara\pga_översik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2" r="27896"/>
          <a:stretch/>
        </p:blipFill>
        <p:spPr bwMode="auto">
          <a:xfrm>
            <a:off x="611560" y="836712"/>
            <a:ext cx="274644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 2" descr="DSC_0035"/>
          <p:cNvPicPr>
            <a:picLocks noChangeAspect="1"/>
          </p:cNvPicPr>
          <p:nvPr/>
        </p:nvPicPr>
        <p:blipFill rotWithShape="1">
          <a:blip r:embed="rId5" cstate="print"/>
          <a:srcRect l="7173" t="8191" r="7170" b="16495"/>
          <a:stretch/>
        </p:blipFill>
        <p:spPr bwMode="auto">
          <a:xfrm>
            <a:off x="81552" y="5135527"/>
            <a:ext cx="1850066" cy="1084522"/>
          </a:xfrm>
          <a:prstGeom prst="rect">
            <a:avLst/>
          </a:prstGeom>
          <a:noFill/>
        </p:spPr>
      </p:pic>
      <p:sp>
        <p:nvSpPr>
          <p:cNvPr id="3" name="textruta 2"/>
          <p:cNvSpPr txBox="1"/>
          <p:nvPr/>
        </p:nvSpPr>
        <p:spPr>
          <a:xfrm>
            <a:off x="315630" y="3758252"/>
            <a:ext cx="372890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Sjömätt med </a:t>
            </a:r>
            <a:r>
              <a:rPr lang="sv-SE" sz="1400" dirty="0" err="1" smtClean="0"/>
              <a:t>multibeam</a:t>
            </a:r>
            <a:r>
              <a:rPr lang="sv-SE" sz="1400" dirty="0" smtClean="0"/>
              <a:t>-ekolod 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Fartyg: Petter Gedda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System: Reson 7125 SV2 400 kHz (FP1)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Positionering: RTK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Ger djupdata &amp; </a:t>
            </a:r>
            <a:r>
              <a:rPr lang="sv-SE" sz="1400" dirty="0" err="1" smtClean="0"/>
              <a:t>backscatter</a:t>
            </a:r>
            <a:endParaRPr lang="sv-SE" sz="1400" dirty="0"/>
          </a:p>
        </p:txBody>
      </p:sp>
      <p:sp>
        <p:nvSpPr>
          <p:cNvPr id="8" name="textruta 7"/>
          <p:cNvSpPr txBox="1"/>
          <p:nvPr/>
        </p:nvSpPr>
        <p:spPr>
          <a:xfrm>
            <a:off x="2483768" y="5250357"/>
            <a:ext cx="273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Sjömätt med lidar 2012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System: </a:t>
            </a:r>
            <a:r>
              <a:rPr lang="sv-SE" sz="1400" dirty="0" err="1" smtClean="0"/>
              <a:t>Chiroptera</a:t>
            </a:r>
            <a:endParaRPr lang="sv-S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Positionering: PPK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Ger djupdata &amp; </a:t>
            </a:r>
            <a:r>
              <a:rPr lang="sv-SE" sz="1400" dirty="0" smtClean="0"/>
              <a:t>intensitetsvärden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err="1" smtClean="0"/>
              <a:t>Maxdjup</a:t>
            </a:r>
            <a:r>
              <a:rPr lang="sv-SE" sz="1400" dirty="0" smtClean="0"/>
              <a:t> Åhus ca 4-6 m</a:t>
            </a:r>
            <a:endParaRPr lang="sv-SE" sz="1400" dirty="0"/>
          </a:p>
        </p:txBody>
      </p:sp>
      <p:sp>
        <p:nvSpPr>
          <p:cNvPr id="9" name="textruta 8"/>
          <p:cNvSpPr txBox="1"/>
          <p:nvPr/>
        </p:nvSpPr>
        <p:spPr>
          <a:xfrm>
            <a:off x="4564438" y="2807191"/>
            <a:ext cx="307968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Sjömätt med lidar 2010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System: </a:t>
            </a:r>
            <a:r>
              <a:rPr lang="sv-SE" sz="1400" dirty="0" err="1" smtClean="0"/>
              <a:t>Hawkeye</a:t>
            </a:r>
            <a:r>
              <a:rPr lang="sv-SE" sz="1400" dirty="0" smtClean="0"/>
              <a:t> 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Positionering: PPK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Ger djupdata &amp; intensitetsvärden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err="1" smtClean="0"/>
              <a:t>Maxdjup</a:t>
            </a:r>
            <a:r>
              <a:rPr lang="sv-SE" sz="1400" dirty="0" smtClean="0"/>
              <a:t> Åhus ca 13 m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226924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0" y="2606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EMMA </a:t>
            </a:r>
            <a:r>
              <a:rPr lang="sv-SE" dirty="0" err="1" smtClean="0"/>
              <a:t>results</a:t>
            </a:r>
            <a:r>
              <a:rPr lang="sv-SE" dirty="0" smtClean="0"/>
              <a:t>: Feature </a:t>
            </a:r>
            <a:r>
              <a:rPr lang="sv-SE" dirty="0" err="1" smtClean="0"/>
              <a:t>detection</a:t>
            </a:r>
            <a:r>
              <a:rPr lang="sv-SE" dirty="0" smtClean="0"/>
              <a:t> – LIDAR </a:t>
            </a:r>
            <a:r>
              <a:rPr lang="sv-SE" dirty="0" err="1" smtClean="0"/>
              <a:t>versus</a:t>
            </a:r>
            <a:r>
              <a:rPr lang="sv-SE" dirty="0" smtClean="0"/>
              <a:t> multibeam</a:t>
            </a:r>
            <a:endParaRPr lang="sv-SE" dirty="0"/>
          </a:p>
        </p:txBody>
      </p:sp>
      <p:pic>
        <p:nvPicPr>
          <p:cNvPr id="5123" name="Picture 3" descr="C:\Users\andake01\Desktop\Jobb\projekt\Emma\pga_punk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92696"/>
            <a:ext cx="4956145" cy="292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ndake01\Desktop\Jobb\projekt\Emma\hawkeye_punkt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622" y="1556792"/>
            <a:ext cx="4464496" cy="263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ndake01\Desktop\Jobb\projekt\Emma\lidar-multi-jmf1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67184"/>
            <a:ext cx="6048672" cy="284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7020273" y="4194520"/>
            <a:ext cx="19442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 smtClean="0"/>
              <a:t>Hawkeye</a:t>
            </a:r>
            <a:r>
              <a:rPr lang="sv-SE" sz="1400" dirty="0" smtClean="0"/>
              <a:t> II:</a:t>
            </a:r>
          </a:p>
          <a:p>
            <a:r>
              <a:rPr lang="sv-SE" sz="1400" dirty="0" err="1" smtClean="0"/>
              <a:t>Shallowest</a:t>
            </a:r>
            <a:r>
              <a:rPr lang="sv-SE" sz="1400" dirty="0" smtClean="0"/>
              <a:t> </a:t>
            </a:r>
            <a:r>
              <a:rPr lang="sv-SE" sz="1400" dirty="0" err="1" smtClean="0"/>
              <a:t>sounding</a:t>
            </a:r>
            <a:r>
              <a:rPr lang="sv-SE" sz="1400" dirty="0" smtClean="0"/>
              <a:t> at </a:t>
            </a:r>
            <a:r>
              <a:rPr lang="sv-SE" sz="1400" dirty="0" err="1" smtClean="0"/>
              <a:t>boulder</a:t>
            </a:r>
            <a:r>
              <a:rPr lang="sv-SE" sz="1400" dirty="0" smtClean="0"/>
              <a:t> position: ~5 m, no </a:t>
            </a:r>
            <a:r>
              <a:rPr lang="sv-SE" sz="1400" dirty="0" err="1" smtClean="0"/>
              <a:t>signs</a:t>
            </a:r>
            <a:r>
              <a:rPr lang="sv-SE" sz="1400" dirty="0" smtClean="0"/>
              <a:t> </a:t>
            </a:r>
            <a:r>
              <a:rPr lang="sv-SE" sz="1400" dirty="0" err="1" smtClean="0"/>
              <a:t>of</a:t>
            </a:r>
            <a:r>
              <a:rPr lang="sv-SE" sz="1400" dirty="0" smtClean="0"/>
              <a:t> </a:t>
            </a:r>
            <a:r>
              <a:rPr lang="sv-SE" sz="1400" dirty="0" err="1" smtClean="0"/>
              <a:t>bottom</a:t>
            </a:r>
            <a:r>
              <a:rPr lang="sv-SE" sz="1400" dirty="0" smtClean="0"/>
              <a:t> </a:t>
            </a:r>
            <a:r>
              <a:rPr lang="sv-SE" sz="1400" dirty="0" err="1" smtClean="0"/>
              <a:t>reflection</a:t>
            </a:r>
            <a:r>
              <a:rPr lang="sv-SE" sz="1400" dirty="0" smtClean="0"/>
              <a:t> on the </a:t>
            </a:r>
            <a:r>
              <a:rPr lang="sv-SE" sz="1400" dirty="0" err="1" smtClean="0"/>
              <a:t>boulders</a:t>
            </a:r>
            <a:r>
              <a:rPr lang="sv-SE" sz="1400" dirty="0" smtClean="0"/>
              <a:t>, processed XYZ-data (no </a:t>
            </a:r>
            <a:r>
              <a:rPr lang="sv-SE" sz="1400" dirty="0" err="1" smtClean="0"/>
              <a:t>raw</a:t>
            </a:r>
            <a:r>
              <a:rPr lang="sv-SE" sz="1400" dirty="0" smtClean="0"/>
              <a:t> data </a:t>
            </a:r>
            <a:r>
              <a:rPr lang="sv-SE" sz="1400" dirty="0" err="1" smtClean="0"/>
              <a:t>to</a:t>
            </a:r>
            <a:r>
              <a:rPr lang="sv-SE" sz="1400" dirty="0" smtClean="0"/>
              <a:t> </a:t>
            </a:r>
            <a:r>
              <a:rPr lang="sv-SE" sz="1400" dirty="0" err="1" smtClean="0"/>
              <a:t>analyze</a:t>
            </a:r>
            <a:r>
              <a:rPr lang="sv-SE" sz="1400" dirty="0" smtClean="0"/>
              <a:t>)</a:t>
            </a:r>
            <a:endParaRPr lang="sv-SE" sz="1400" dirty="0"/>
          </a:p>
        </p:txBody>
      </p:sp>
      <p:sp>
        <p:nvSpPr>
          <p:cNvPr id="4" name="textruta 3"/>
          <p:cNvSpPr txBox="1"/>
          <p:nvPr/>
        </p:nvSpPr>
        <p:spPr>
          <a:xfrm>
            <a:off x="2478070" y="764704"/>
            <a:ext cx="2462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>
                <a:solidFill>
                  <a:schemeClr val="bg1"/>
                </a:solidFill>
              </a:rPr>
              <a:t>Boulder: 5x5 m och 3 m </a:t>
            </a:r>
            <a:r>
              <a:rPr lang="sv-SE" sz="1400" dirty="0" err="1" smtClean="0">
                <a:solidFill>
                  <a:schemeClr val="bg1"/>
                </a:solidFill>
              </a:rPr>
              <a:t>high</a:t>
            </a:r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179512" y="3212976"/>
            <a:ext cx="2611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>
                <a:solidFill>
                  <a:schemeClr val="bg1"/>
                </a:solidFill>
              </a:rPr>
              <a:t>Boulder: 3x3 m och 2,2 m </a:t>
            </a:r>
            <a:r>
              <a:rPr lang="sv-SE" sz="1400" dirty="0" err="1" smtClean="0">
                <a:solidFill>
                  <a:schemeClr val="bg1"/>
                </a:solidFill>
              </a:rPr>
              <a:t>high</a:t>
            </a:r>
            <a:endParaRPr lang="sv-SE" sz="1400" dirty="0">
              <a:solidFill>
                <a:schemeClr val="bg1"/>
              </a:solidFill>
            </a:endParaRPr>
          </a:p>
        </p:txBody>
      </p:sp>
      <p:cxnSp>
        <p:nvCxnSpPr>
          <p:cNvPr id="6" name="Rak pil 5"/>
          <p:cNvCxnSpPr>
            <a:stCxn id="4" idx="1"/>
          </p:cNvCxnSpPr>
          <p:nvPr/>
        </p:nvCxnSpPr>
        <p:spPr>
          <a:xfrm flipH="1">
            <a:off x="1691680" y="918593"/>
            <a:ext cx="786390" cy="422175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pil 8"/>
          <p:cNvCxnSpPr>
            <a:stCxn id="8" idx="3"/>
          </p:cNvCxnSpPr>
          <p:nvPr/>
        </p:nvCxnSpPr>
        <p:spPr>
          <a:xfrm flipV="1">
            <a:off x="2791124" y="2636913"/>
            <a:ext cx="556740" cy="72995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ruta 12"/>
          <p:cNvSpPr txBox="1"/>
          <p:nvPr/>
        </p:nvSpPr>
        <p:spPr>
          <a:xfrm>
            <a:off x="4139952" y="5733256"/>
            <a:ext cx="27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bg1"/>
                </a:solidFill>
              </a:rPr>
              <a:t>Purple </a:t>
            </a:r>
            <a:r>
              <a:rPr lang="sv-SE" sz="1400" dirty="0" err="1" smtClean="0">
                <a:solidFill>
                  <a:schemeClr val="bg1"/>
                </a:solidFill>
              </a:rPr>
              <a:t>points</a:t>
            </a:r>
            <a:r>
              <a:rPr lang="sv-SE" sz="1400" dirty="0" smtClean="0">
                <a:solidFill>
                  <a:schemeClr val="bg1"/>
                </a:solidFill>
              </a:rPr>
              <a:t> from multibeam</a:t>
            </a:r>
          </a:p>
          <a:p>
            <a:r>
              <a:rPr lang="sv-SE" sz="1400" dirty="0" smtClean="0">
                <a:solidFill>
                  <a:schemeClr val="bg1"/>
                </a:solidFill>
              </a:rPr>
              <a:t>White </a:t>
            </a:r>
            <a:r>
              <a:rPr lang="sv-SE" sz="1400" dirty="0" err="1" smtClean="0">
                <a:solidFill>
                  <a:schemeClr val="bg1"/>
                </a:solidFill>
              </a:rPr>
              <a:t>points</a:t>
            </a:r>
            <a:r>
              <a:rPr lang="sv-SE" sz="1400" dirty="0" smtClean="0">
                <a:solidFill>
                  <a:schemeClr val="bg1"/>
                </a:solidFill>
              </a:rPr>
              <a:t> från </a:t>
            </a:r>
            <a:r>
              <a:rPr lang="sv-SE" sz="1400" dirty="0" err="1" smtClean="0">
                <a:solidFill>
                  <a:schemeClr val="bg1"/>
                </a:solidFill>
              </a:rPr>
              <a:t>Hawkeye</a:t>
            </a:r>
            <a:r>
              <a:rPr lang="sv-SE" sz="1400" dirty="0" smtClean="0">
                <a:solidFill>
                  <a:schemeClr val="bg1"/>
                </a:solidFill>
              </a:rPr>
              <a:t> II</a:t>
            </a:r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4956144" y="692696"/>
            <a:ext cx="25234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Multibeam:</a:t>
            </a:r>
          </a:p>
          <a:p>
            <a:r>
              <a:rPr lang="sv-SE" sz="1400" dirty="0" err="1" smtClean="0"/>
              <a:t>Average</a:t>
            </a:r>
            <a:r>
              <a:rPr lang="sv-SE" sz="1400" dirty="0" smtClean="0"/>
              <a:t> </a:t>
            </a:r>
            <a:r>
              <a:rPr lang="sv-SE" sz="1400" dirty="0" err="1" smtClean="0"/>
              <a:t>depth</a:t>
            </a:r>
            <a:r>
              <a:rPr lang="sv-SE" sz="1400" dirty="0" smtClean="0"/>
              <a:t>: ~6 m</a:t>
            </a:r>
          </a:p>
          <a:p>
            <a:r>
              <a:rPr lang="sv-SE" sz="1400" dirty="0" err="1" smtClean="0"/>
              <a:t>Shallowest</a:t>
            </a:r>
            <a:r>
              <a:rPr lang="sv-SE" sz="1400" dirty="0" smtClean="0"/>
              <a:t> </a:t>
            </a:r>
            <a:r>
              <a:rPr lang="sv-SE" sz="1400" dirty="0" err="1" smtClean="0"/>
              <a:t>sounding</a:t>
            </a:r>
            <a:r>
              <a:rPr lang="sv-SE" sz="1400" dirty="0" smtClean="0"/>
              <a:t>: 2,75 m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3278115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0" y="2606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err="1" smtClean="0"/>
              <a:t>Future</a:t>
            </a:r>
            <a:r>
              <a:rPr lang="sv-SE" dirty="0" smtClean="0"/>
              <a:t> LIDAR plans…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612101" y="908720"/>
            <a:ext cx="81363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Project </a:t>
            </a:r>
            <a:r>
              <a:rPr lang="sv-SE" dirty="0" err="1" smtClean="0"/>
              <a:t>Surveying</a:t>
            </a:r>
            <a:r>
              <a:rPr lang="sv-SE" dirty="0" smtClean="0"/>
              <a:t> </a:t>
            </a:r>
            <a:r>
              <a:rPr lang="sv-SE" dirty="0" err="1" smtClean="0"/>
              <a:t>shallow</a:t>
            </a:r>
            <a:r>
              <a:rPr lang="sv-SE" dirty="0" smtClean="0"/>
              <a:t> </a:t>
            </a:r>
            <a:r>
              <a:rPr lang="sv-SE" dirty="0" err="1" smtClean="0"/>
              <a:t>waters</a:t>
            </a:r>
            <a:r>
              <a:rPr lang="sv-SE" dirty="0" smtClean="0"/>
              <a:t> 2104-2015</a:t>
            </a:r>
          </a:p>
          <a:p>
            <a:endParaRPr lang="sv-SE" dirty="0" smtClean="0"/>
          </a:p>
          <a:p>
            <a:r>
              <a:rPr lang="sv-SE" dirty="0" smtClean="0"/>
              <a:t>By </a:t>
            </a:r>
            <a:r>
              <a:rPr lang="sv-SE" dirty="0" err="1" smtClean="0"/>
              <a:t>direction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MSB </a:t>
            </a:r>
            <a:r>
              <a:rPr lang="sv-SE" dirty="0"/>
              <a:t>– Swedish Civil </a:t>
            </a:r>
            <a:r>
              <a:rPr lang="sv-SE" dirty="0" err="1"/>
              <a:t>Contingencies</a:t>
            </a:r>
            <a:r>
              <a:rPr lang="sv-SE" dirty="0"/>
              <a:t> </a:t>
            </a:r>
            <a:r>
              <a:rPr lang="sv-SE" dirty="0" smtClean="0"/>
              <a:t>Agency</a:t>
            </a:r>
          </a:p>
          <a:p>
            <a:r>
              <a:rPr lang="sv-SE" dirty="0" smtClean="0"/>
              <a:t>Project </a:t>
            </a:r>
            <a:r>
              <a:rPr lang="sv-SE" dirty="0" err="1" smtClean="0"/>
              <a:t>leader</a:t>
            </a:r>
            <a:r>
              <a:rPr lang="sv-SE" dirty="0" smtClean="0"/>
              <a:t> SMA Hans Öiås</a:t>
            </a:r>
          </a:p>
          <a:p>
            <a:endParaRPr lang="sv-SE" dirty="0"/>
          </a:p>
          <a:p>
            <a:r>
              <a:rPr lang="sv-SE" dirty="0" smtClean="0"/>
              <a:t>To </a:t>
            </a:r>
            <a:r>
              <a:rPr lang="sv-SE" dirty="0" err="1" smtClean="0"/>
              <a:t>study</a:t>
            </a:r>
            <a:r>
              <a:rPr lang="sv-SE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 smtClean="0"/>
              <a:t>Cost</a:t>
            </a:r>
            <a:r>
              <a:rPr lang="sv-SE" dirty="0" smtClean="0"/>
              <a:t> </a:t>
            </a:r>
            <a:r>
              <a:rPr lang="sv-SE" dirty="0" err="1" smtClean="0"/>
              <a:t>effective</a:t>
            </a:r>
            <a:r>
              <a:rPr lang="sv-SE" dirty="0" smtClean="0"/>
              <a:t> systems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map</a:t>
            </a:r>
            <a:r>
              <a:rPr lang="sv-SE" dirty="0" smtClean="0"/>
              <a:t> </a:t>
            </a:r>
            <a:r>
              <a:rPr lang="sv-SE" dirty="0" err="1" smtClean="0"/>
              <a:t>shallow</a:t>
            </a:r>
            <a:r>
              <a:rPr lang="sv-SE" dirty="0" smtClean="0"/>
              <a:t> </a:t>
            </a:r>
            <a:r>
              <a:rPr lang="sv-SE" dirty="0" err="1" smtClean="0"/>
              <a:t>waters</a:t>
            </a:r>
            <a:r>
              <a:rPr lang="sv-SE" dirty="0" smtClean="0"/>
              <a:t> &lt; 10 m (</a:t>
            </a:r>
            <a:r>
              <a:rPr lang="sv-SE" dirty="0" err="1" smtClean="0"/>
              <a:t>coastal</a:t>
            </a:r>
            <a:r>
              <a:rPr lang="sv-SE" dirty="0" smtClean="0"/>
              <a:t>, lakes, </a:t>
            </a:r>
            <a:r>
              <a:rPr lang="sv-SE" dirty="0" err="1" smtClean="0"/>
              <a:t>rivers</a:t>
            </a:r>
            <a:r>
              <a:rPr lang="sv-SE" dirty="0" smtClean="0"/>
              <a:t>) </a:t>
            </a:r>
            <a:r>
              <a:rPr lang="sv-SE" dirty="0" err="1" smtClean="0"/>
              <a:t>towards</a:t>
            </a:r>
            <a:r>
              <a:rPr lang="sv-SE" dirty="0" smtClean="0"/>
              <a:t> the </a:t>
            </a:r>
            <a:r>
              <a:rPr lang="sv-SE" dirty="0" err="1" smtClean="0"/>
              <a:t>coast</a:t>
            </a:r>
            <a:r>
              <a:rPr lang="sv-SE" dirty="0" smtClean="0"/>
              <a:t> </a:t>
            </a:r>
            <a:r>
              <a:rPr lang="sv-SE" dirty="0" err="1" smtClean="0"/>
              <a:t>line</a:t>
            </a: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 smtClean="0"/>
              <a:t>Analyze</a:t>
            </a:r>
            <a:r>
              <a:rPr lang="sv-SE" dirty="0" smtClean="0"/>
              <a:t> different </a:t>
            </a:r>
            <a:r>
              <a:rPr lang="en-US" dirty="0"/>
              <a:t>acquisition </a:t>
            </a:r>
            <a:r>
              <a:rPr lang="sv-SE" dirty="0" err="1" smtClean="0"/>
              <a:t>techniques</a:t>
            </a:r>
            <a:r>
              <a:rPr lang="sv-SE" dirty="0" smtClean="0"/>
              <a:t> (LIDAR, </a:t>
            </a:r>
            <a:r>
              <a:rPr lang="sv-SE" dirty="0" err="1" smtClean="0"/>
              <a:t>echo</a:t>
            </a:r>
            <a:r>
              <a:rPr lang="sv-SE" dirty="0" smtClean="0"/>
              <a:t>-sounders)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 smtClean="0"/>
              <a:t>Pros</a:t>
            </a:r>
            <a:r>
              <a:rPr lang="sv-SE" dirty="0" smtClean="0"/>
              <a:t> and </a:t>
            </a:r>
            <a:r>
              <a:rPr lang="sv-SE" dirty="0" err="1" smtClean="0"/>
              <a:t>cons</a:t>
            </a:r>
            <a:r>
              <a:rPr lang="sv-SE" dirty="0" smtClean="0"/>
              <a:t>: </a:t>
            </a:r>
            <a:r>
              <a:rPr lang="sv-SE" dirty="0" err="1" smtClean="0"/>
              <a:t>quality</a:t>
            </a:r>
            <a:r>
              <a:rPr lang="sv-SE" dirty="0" smtClean="0"/>
              <a:t>, </a:t>
            </a:r>
            <a:r>
              <a:rPr lang="sv-SE" dirty="0" err="1" smtClean="0"/>
              <a:t>costs</a:t>
            </a:r>
            <a:r>
              <a:rPr lang="sv-SE" dirty="0" smtClean="0"/>
              <a:t>, </a:t>
            </a:r>
            <a:r>
              <a:rPr lang="sv-SE" dirty="0" err="1" smtClean="0"/>
              <a:t>time</a:t>
            </a:r>
            <a:r>
              <a:rPr lang="sv-SE" dirty="0" smtClean="0"/>
              <a:t>,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Survey plan on </a:t>
            </a:r>
            <a:r>
              <a:rPr lang="sv-SE" dirty="0" err="1" smtClean="0"/>
              <a:t>what</a:t>
            </a:r>
            <a:r>
              <a:rPr lang="sv-SE" dirty="0" smtClean="0"/>
              <a:t> system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use</a:t>
            </a:r>
            <a:r>
              <a:rPr lang="sv-SE" dirty="0" smtClean="0"/>
              <a:t> </a:t>
            </a:r>
            <a:r>
              <a:rPr lang="sv-SE" dirty="0" err="1" smtClean="0"/>
              <a:t>where</a:t>
            </a: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Practical </a:t>
            </a:r>
            <a:r>
              <a:rPr lang="sv-SE" dirty="0" err="1" smtClean="0"/>
              <a:t>field</a:t>
            </a:r>
            <a:r>
              <a:rPr lang="sv-SE" dirty="0" smtClean="0"/>
              <a:t> </a:t>
            </a:r>
            <a:r>
              <a:rPr lang="sv-SE" dirty="0" err="1" smtClean="0"/>
              <a:t>trials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5591927"/>
      </p:ext>
    </p:extLst>
  </p:cSld>
  <p:clrMapOvr>
    <a:masterClrMapping/>
  </p:clrMapOvr>
</p:sld>
</file>

<file path=ppt/theme/theme1.xml><?xml version="1.0" encoding="utf-8"?>
<a:theme xmlns:a="http://schemas.openxmlformats.org/drawingml/2006/main" name="Sjöfartsverke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Sjöfartsverket</Template>
  <TotalTime>357</TotalTime>
  <Words>422</Words>
  <Application>Microsoft Office PowerPoint</Application>
  <PresentationFormat>Bildspel på skärmen (4:3)</PresentationFormat>
  <Paragraphs>63</Paragraphs>
  <Slides>6</Slides>
  <Notes>0</Notes>
  <HiddenSlides>1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9" baseType="lpstr">
      <vt:lpstr>Arial</vt:lpstr>
      <vt:lpstr>Calibri</vt:lpstr>
      <vt:lpstr>Sjöfartsverket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Sjöfartsverket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Åkerberg, Anders</dc:creator>
  <cp:lastModifiedBy>Hans Öiås</cp:lastModifiedBy>
  <cp:revision>22</cp:revision>
  <dcterms:created xsi:type="dcterms:W3CDTF">2013-03-13T14:48:11Z</dcterms:created>
  <dcterms:modified xsi:type="dcterms:W3CDTF">2022-09-28T18:05:59Z</dcterms:modified>
</cp:coreProperties>
</file>