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5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preserve="1">
  <p:cSld name="title_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0"/>
            <a:ext cx="8826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060575"/>
            <a:ext cx="72009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4"/>
          <p:cNvSpPr>
            <a:spLocks/>
          </p:cNvSpPr>
          <p:nvPr/>
        </p:nvSpPr>
        <p:spPr bwMode="auto">
          <a:xfrm>
            <a:off x="2195513" y="2636838"/>
            <a:ext cx="4752975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defTabSz="914400">
              <a:lnSpc>
                <a:spcPct val="110000"/>
              </a:lnSpc>
            </a:pPr>
            <a:endParaRPr lang="fi-FI" sz="1600" dirty="0">
              <a:solidFill>
                <a:srgbClr val="0088CE"/>
              </a:solidFill>
            </a:endParaRPr>
          </a:p>
        </p:txBody>
      </p:sp>
      <p:sp>
        <p:nvSpPr>
          <p:cNvPr id="18" name="Otsikko 17"/>
          <p:cNvSpPr>
            <a:spLocks noGrp="1"/>
          </p:cNvSpPr>
          <p:nvPr>
            <p:ph type="title"/>
          </p:nvPr>
        </p:nvSpPr>
        <p:spPr>
          <a:xfrm>
            <a:off x="2196000" y="2638800"/>
            <a:ext cx="4752000" cy="1541088"/>
          </a:xfrm>
        </p:spPr>
        <p:txBody>
          <a:bodyPr/>
          <a:lstStyle>
            <a:lvl1pPr algn="r">
              <a:defRPr b="1"/>
            </a:lvl1pPr>
          </a:lstStyle>
          <a:p>
            <a:r>
              <a:rPr lang="fi-FI" noProof="0" smtClean="0"/>
              <a:t>Muokkaa perustyyl. napsautt.</a:t>
            </a:r>
            <a:endParaRPr lang="en-US" noProof="0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5724128" y="4221088"/>
            <a:ext cx="1224136" cy="331184"/>
          </a:xfrm>
        </p:spPr>
        <p:txBody>
          <a:bodyPr lIns="90000" rIns="90000"/>
          <a:lstStyle>
            <a:lvl1pPr algn="r">
              <a:defRPr sz="1600">
                <a:solidFill>
                  <a:srgbClr val="0088C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21.5.2014</a:t>
            </a:r>
            <a:endParaRPr lang="fi-FI"/>
          </a:p>
        </p:txBody>
      </p:sp>
      <p:pic>
        <p:nvPicPr>
          <p:cNvPr id="8" name="Picture 13" descr="liikennevirasto_logo_Eng_vertical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2636838"/>
            <a:ext cx="1086148" cy="155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166643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äliotsikko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liikennevirasto_logo_Eng_vertical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301208"/>
            <a:ext cx="820367" cy="1172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16163"/>
            <a:ext cx="8208963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tsikko 8"/>
          <p:cNvSpPr>
            <a:spLocks noGrp="1"/>
          </p:cNvSpPr>
          <p:nvPr>
            <p:ph type="title"/>
          </p:nvPr>
        </p:nvSpPr>
        <p:spPr>
          <a:xfrm>
            <a:off x="1043608" y="2932952"/>
            <a:ext cx="7272808" cy="11441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7868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kuvaa" preserve="1">
  <p:cSld name="title_and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6015000" cy="608400"/>
          </a:xfrm>
        </p:spPr>
        <p:txBody>
          <a:bodyPr/>
          <a:lstStyle>
            <a:lvl1pPr>
              <a:defRPr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kstin paikkamerkki 12"/>
          <p:cNvSpPr>
            <a:spLocks noGrp="1"/>
          </p:cNvSpPr>
          <p:nvPr>
            <p:ph type="body" sz="quarter" idx="13"/>
          </p:nvPr>
        </p:nvSpPr>
        <p:spPr>
          <a:xfrm>
            <a:off x="539552" y="1268760"/>
            <a:ext cx="6008848" cy="50405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Kuvan paikkamerkki 14"/>
          <p:cNvSpPr>
            <a:spLocks noGrp="1"/>
          </p:cNvSpPr>
          <p:nvPr>
            <p:ph type="pic" sz="quarter" idx="14"/>
          </p:nvPr>
        </p:nvSpPr>
        <p:spPr>
          <a:xfrm>
            <a:off x="6948000" y="784800"/>
            <a:ext cx="1789200" cy="1778400"/>
          </a:xfrm>
          <a:prstGeom prst="roundRect">
            <a:avLst>
              <a:gd name="adj" fmla="val 5868"/>
            </a:avLst>
          </a:prstGeo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8" name="Kuvan paikkamerkki 14"/>
          <p:cNvSpPr>
            <a:spLocks noGrp="1"/>
          </p:cNvSpPr>
          <p:nvPr>
            <p:ph type="pic" sz="quarter" idx="15"/>
          </p:nvPr>
        </p:nvSpPr>
        <p:spPr>
          <a:xfrm>
            <a:off x="6166800" y="2768400"/>
            <a:ext cx="2570400" cy="2559600"/>
          </a:xfrm>
          <a:prstGeom prst="roundRect">
            <a:avLst>
              <a:gd name="adj" fmla="val 5982"/>
            </a:avLst>
          </a:prstGeo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8601898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" preserve="1">
  <p:cSld name="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22976" cy="6096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533400" y="1268760"/>
            <a:ext cx="742297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923495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afi" preserve="1">
  <p:cSld name="title_and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22600" cy="6096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Kaavion paikkamerkki 6"/>
          <p:cNvSpPr>
            <a:spLocks noGrp="1"/>
          </p:cNvSpPr>
          <p:nvPr>
            <p:ph type="chart" sz="quarter" idx="13"/>
          </p:nvPr>
        </p:nvSpPr>
        <p:spPr>
          <a:xfrm>
            <a:off x="532800" y="1268760"/>
            <a:ext cx="7423200" cy="5040560"/>
          </a:xfrm>
        </p:spPr>
        <p:txBody>
          <a:bodyPr/>
          <a:lstStyle/>
          <a:p>
            <a:r>
              <a:rPr lang="fi-FI" smtClean="0"/>
              <a:t>Lisää kaavio napsauttamalla kuvaketta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771493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010400" cy="609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err="1" smtClean="0"/>
              <a:t>Muokkaa</a:t>
            </a:r>
            <a:r>
              <a:rPr lang="en-US" noProof="0" dirty="0" smtClean="0"/>
              <a:t> </a:t>
            </a:r>
            <a:r>
              <a:rPr lang="en-US" noProof="0" dirty="0" err="1" smtClean="0"/>
              <a:t>Perustyyl</a:t>
            </a:r>
            <a:r>
              <a:rPr lang="en-US" noProof="0" dirty="0" smtClean="0"/>
              <a:t>. </a:t>
            </a:r>
            <a:r>
              <a:rPr lang="en-US" noProof="0" dirty="0" err="1" smtClean="0"/>
              <a:t>Napsautt</a:t>
            </a:r>
            <a:r>
              <a:rPr lang="en-US" noProof="0" dirty="0" smtClean="0"/>
              <a:t>.</a:t>
            </a:r>
            <a:endParaRPr lang="en-US" noProof="0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6399213"/>
            <a:ext cx="7423150" cy="0"/>
          </a:xfrm>
          <a:prstGeom prst="line">
            <a:avLst/>
          </a:prstGeom>
          <a:ln w="12700" cap="flat" cmpd="sng" algn="ctr">
            <a:solidFill>
              <a:srgbClr val="0088C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6408000"/>
            <a:ext cx="648072" cy="475200"/>
          </a:xfrm>
          <a:prstGeom prst="rect">
            <a:avLst/>
          </a:prstGeom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766A62"/>
                </a:solidFill>
              </a:defRPr>
            </a:lvl1pPr>
          </a:lstStyle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5616" y="6409134"/>
            <a:ext cx="1872208" cy="476250"/>
          </a:xfrm>
          <a:prstGeom prst="rect">
            <a:avLst/>
          </a:prstGeom>
        </p:spPr>
        <p:txBody>
          <a:bodyPr vert="horz" wrap="square" lIns="36000" tIns="46800" rIns="36000" bIns="4572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766A6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r>
              <a:rPr lang="fi-FI" smtClean="0"/>
              <a:t> </a:t>
            </a:r>
            <a:endParaRPr lang="fi-FI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87824" y="6408000"/>
            <a:ext cx="36016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766A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0DDC702-9EC2-4164-99F7-85A881B053F5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Date Placeholder 3"/>
          <p:cNvSpPr txBox="1">
            <a:spLocks/>
          </p:cNvSpPr>
          <p:nvPr/>
        </p:nvSpPr>
        <p:spPr>
          <a:xfrm>
            <a:off x="6732067" y="6399213"/>
            <a:ext cx="1512341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l" eaLnBrk="1" hangingPunct="1"/>
            <a:r>
              <a:rPr lang="en-US" sz="900" dirty="0" smtClean="0">
                <a:solidFill>
                  <a:srgbClr val="766A62"/>
                </a:solidFill>
              </a:rPr>
              <a:t>www.fta.fi</a:t>
            </a:r>
            <a:endParaRPr lang="en-US" sz="900" dirty="0">
              <a:solidFill>
                <a:srgbClr val="766A62"/>
              </a:solidFill>
            </a:endParaRPr>
          </a:p>
        </p:txBody>
      </p:sp>
      <p:sp>
        <p:nvSpPr>
          <p:cNvPr id="12" name="eulogoplaceholder" hidden="1"/>
          <p:cNvSpPr txBox="1"/>
          <p:nvPr/>
        </p:nvSpPr>
        <p:spPr>
          <a:xfrm>
            <a:off x="6271200" y="5949280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baseline="30000" dirty="0" smtClean="0">
                <a:solidFill>
                  <a:srgbClr val="000000"/>
                </a:solidFill>
                <a:latin typeface="Felbridge Pro"/>
                <a:cs typeface="Felbridge Pro"/>
              </a:rPr>
              <a:t>EU</a:t>
            </a:r>
          </a:p>
        </p:txBody>
      </p:sp>
      <p:sp>
        <p:nvSpPr>
          <p:cNvPr id="4" name="ballsplitter"/>
          <p:cNvSpPr txBox="1"/>
          <p:nvPr/>
        </p:nvSpPr>
        <p:spPr>
          <a:xfrm>
            <a:off x="1043608" y="6408000"/>
            <a:ext cx="7200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•</a:t>
            </a:r>
            <a:endParaRPr lang="fi-FI" sz="900" baseline="30000" dirty="0" smtClean="0">
              <a:solidFill>
                <a:srgbClr val="A59D95"/>
              </a:solidFill>
              <a:latin typeface="Felbridge Pro"/>
              <a:cs typeface="Felbridge Pro"/>
            </a:endParaRPr>
          </a:p>
        </p:txBody>
      </p:sp>
      <p:sp>
        <p:nvSpPr>
          <p:cNvPr id="14" name="businessareaplaceholder"/>
          <p:cNvSpPr txBox="1">
            <a:spLocks/>
          </p:cNvSpPr>
          <p:nvPr/>
        </p:nvSpPr>
        <p:spPr>
          <a:xfrm>
            <a:off x="3347984" y="6409134"/>
            <a:ext cx="3240240" cy="476250"/>
          </a:xfrm>
          <a:prstGeom prst="rect">
            <a:avLst/>
          </a:prstGeom>
        </p:spPr>
        <p:txBody>
          <a:bodyPr vert="horz" wrap="square" lIns="36000" tIns="46800" rIns="3600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766A62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9pPr>
          </a:lstStyle>
          <a:p>
            <a:pPr>
              <a:defRPr/>
            </a:pPr>
            <a:r>
              <a:rPr lang="fi-FI" smtClean="0"/>
              <a:t>Traffic and Information</a:t>
            </a:r>
            <a:endParaRPr lang="fi-FI" dirty="0"/>
          </a:p>
        </p:txBody>
      </p:sp>
      <p:sp>
        <p:nvSpPr>
          <p:cNvPr id="15" name="eulogotenplaceholder" hidden="1"/>
          <p:cNvSpPr txBox="1"/>
          <p:nvPr/>
        </p:nvSpPr>
        <p:spPr>
          <a:xfrm>
            <a:off x="4139952" y="6170400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baseline="30000" dirty="0" err="1" smtClean="0">
                <a:solidFill>
                  <a:srgbClr val="000000"/>
                </a:solidFill>
                <a:latin typeface="Felbridge Pro"/>
                <a:cs typeface="Felbridge Pro"/>
              </a:rPr>
              <a:t>EU_Ten</a:t>
            </a:r>
            <a:endParaRPr lang="fi-FI" sz="1400" b="1" baseline="30000" dirty="0" smtClean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17" name="dfilenameandpath" hidden="1"/>
          <p:cNvSpPr txBox="1"/>
          <p:nvPr/>
        </p:nvSpPr>
        <p:spPr>
          <a:xfrm>
            <a:off x="0" y="6642556"/>
            <a:ext cx="67866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err="1" smtClean="0"/>
              <a:t>dfilenameandpath</a:t>
            </a:r>
            <a:endParaRPr lang="fi-FI" sz="800" dirty="0" smtClean="0"/>
          </a:p>
        </p:txBody>
      </p:sp>
      <p:sp>
        <p:nvSpPr>
          <p:cNvPr id="18" name="dlogoplaceholder" hidden="1"/>
          <p:cNvSpPr txBox="1"/>
          <p:nvPr/>
        </p:nvSpPr>
        <p:spPr>
          <a:xfrm>
            <a:off x="7786800" y="571680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dlogo</a:t>
            </a:r>
            <a:endParaRPr lang="fi-FI" dirty="0"/>
          </a:p>
        </p:txBody>
      </p:sp>
      <p:pic>
        <p:nvPicPr>
          <p:cNvPr id="19" name="Picture 13" descr="liikennevirasto_logo_Eng_vertical.wm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641200"/>
            <a:ext cx="648000" cy="92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eukarelialogoplaceholder" hidden="1"/>
          <p:cNvSpPr txBox="1"/>
          <p:nvPr/>
        </p:nvSpPr>
        <p:spPr>
          <a:xfrm>
            <a:off x="6714000" y="5850000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baseline="30000" dirty="0" smtClean="0">
                <a:solidFill>
                  <a:srgbClr val="000000"/>
                </a:solidFill>
                <a:latin typeface="Felbridge Pro"/>
                <a:cs typeface="Felbridge Pro"/>
              </a:rPr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20076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lang="en-US" sz="2400" b="0" kern="1200" cap="none" spc="60" dirty="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285750" indent="-285750" algn="l" defTabSz="457200" rtl="0" eaLnBrk="1" fontAlgn="base" hangingPunct="1">
        <a:spcBef>
          <a:spcPts val="1000"/>
        </a:spcBef>
        <a:spcAft>
          <a:spcPct val="0"/>
        </a:spcAft>
        <a:buClr>
          <a:srgbClr val="BCA4CB"/>
        </a:buClr>
        <a:buSzPct val="140000"/>
        <a:buFont typeface="Arial" pitchFamily="34" charset="0"/>
        <a:buChar char="●"/>
        <a:defRPr sz="1600" b="0" i="0" kern="1200" baseline="0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1pPr>
      <a:lvl2pPr marL="622800" indent="-265113" algn="l" defTabSz="457200" rtl="0" eaLnBrk="1" fontAlgn="base" hangingPunct="1">
        <a:lnSpc>
          <a:spcPts val="1920"/>
        </a:lnSpc>
        <a:spcBef>
          <a:spcPts val="600"/>
        </a:spcBef>
        <a:spcAft>
          <a:spcPct val="0"/>
        </a:spcAft>
        <a:buClr>
          <a:srgbClr val="A59D95"/>
        </a:buClr>
        <a:buSzPct val="100000"/>
        <a:buFont typeface="Arial" pitchFamily="34" charset="0"/>
        <a:buChar char="●"/>
        <a:defRPr sz="1600" kern="1200">
          <a:solidFill>
            <a:srgbClr val="000000"/>
          </a:solidFill>
          <a:latin typeface="Arial" charset="0"/>
          <a:ea typeface="ヒラギノ角ゴ Pro W3" charset="0"/>
          <a:cs typeface="Felbridge Pro"/>
        </a:defRPr>
      </a:lvl2pPr>
      <a:lvl3pPr marL="810000" indent="-92075" algn="l" defTabSz="457200" rtl="0" eaLnBrk="1" fontAlgn="base" hangingPunct="1">
        <a:lnSpc>
          <a:spcPts val="1920"/>
        </a:lnSpc>
        <a:spcBef>
          <a:spcPts val="600"/>
        </a:spcBef>
        <a:spcAft>
          <a:spcPct val="0"/>
        </a:spcAft>
        <a:buClr>
          <a:srgbClr val="A59D95"/>
        </a:buClr>
        <a:buFont typeface="Arial" pitchFamily="34" charset="0"/>
        <a:buChar char="•"/>
        <a:defRPr sz="1400" kern="1200">
          <a:solidFill>
            <a:srgbClr val="000000"/>
          </a:solidFill>
          <a:latin typeface="Arial" charset="0"/>
          <a:ea typeface="ヒラギノ角ゴ Pro W3" charset="0"/>
          <a:cs typeface="Felbridge Pro"/>
        </a:defRPr>
      </a:lvl3pPr>
      <a:lvl4pPr marL="1080000" indent="-90488" algn="l" defTabSz="457200" rtl="0" eaLnBrk="1" fontAlgn="base" hangingPunct="1">
        <a:lnSpc>
          <a:spcPts val="1920"/>
        </a:lnSpc>
        <a:spcBef>
          <a:spcPts val="600"/>
        </a:spcBef>
        <a:spcAft>
          <a:spcPct val="0"/>
        </a:spcAft>
        <a:buClr>
          <a:srgbClr val="A59D95"/>
        </a:buClr>
        <a:buFont typeface="Arial" pitchFamily="34" charset="0"/>
        <a:buChar char="•"/>
        <a:defRPr sz="1400" kern="1200">
          <a:solidFill>
            <a:srgbClr val="000000"/>
          </a:solidFill>
          <a:latin typeface="Arial" charset="0"/>
          <a:ea typeface="ヒラギノ角ゴ Pro W3" charset="0"/>
          <a:cs typeface="Felbridge Pro"/>
        </a:defRPr>
      </a:lvl4pPr>
      <a:lvl5pPr marL="1342800" indent="-85725" algn="l" defTabSz="457200" rtl="0" eaLnBrk="1" fontAlgn="base" hangingPunct="1">
        <a:lnSpc>
          <a:spcPts val="1920"/>
        </a:lnSpc>
        <a:spcBef>
          <a:spcPts val="600"/>
        </a:spcBef>
        <a:spcAft>
          <a:spcPct val="0"/>
        </a:spcAft>
        <a:buClr>
          <a:srgbClr val="A59D95"/>
        </a:buClr>
        <a:buFont typeface="Arial" pitchFamily="34" charset="0"/>
        <a:buChar char="•"/>
        <a:defRPr sz="1400" kern="1200">
          <a:solidFill>
            <a:srgbClr val="000000"/>
          </a:solidFill>
          <a:latin typeface="Arial" charset="0"/>
          <a:ea typeface="ヒラギノ角ゴ Pro W3" charset="0"/>
          <a:cs typeface="Felbridge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extract_chart953.pdf" TargetMode="External"/><Relationship Id="rId7" Type="http://schemas.openxmlformats.org/officeDocument/2006/relationships/hyperlink" Target="Ouluj&#228;rvi.pdf" TargetMode="External"/><Relationship Id="rId2" Type="http://schemas.openxmlformats.org/officeDocument/2006/relationships/hyperlink" Target="esim._kuva_sipoonselk&#228;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extract_chart42.pdf" TargetMode="External"/><Relationship Id="rId5" Type="http://schemas.openxmlformats.org/officeDocument/2006/relationships/hyperlink" Target="FI42L_e3r0.tif" TargetMode="External"/><Relationship Id="rId4" Type="http://schemas.openxmlformats.org/officeDocument/2006/relationships/hyperlink" Target="FI953L_e5r0.ti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BSHC </a:t>
            </a:r>
            <a:r>
              <a:rPr lang="fi-FI" dirty="0"/>
              <a:t>LIDAR </a:t>
            </a:r>
            <a:r>
              <a:rPr lang="fi-FI" dirty="0" err="1"/>
              <a:t>Seminar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Hannover 27-28 </a:t>
            </a:r>
            <a:r>
              <a:rPr lang="fi-FI" dirty="0" err="1"/>
              <a:t>May</a:t>
            </a:r>
            <a:r>
              <a:rPr lang="fi-FI" dirty="0"/>
              <a:t> 2014</a:t>
            </a:r>
            <a:br>
              <a:rPr lang="fi-FI" dirty="0"/>
            </a:br>
            <a:r>
              <a:rPr lang="fi-FI" dirty="0" err="1"/>
              <a:t>Finnish</a:t>
            </a:r>
            <a:r>
              <a:rPr lang="fi-FI" dirty="0"/>
              <a:t> Transport </a:t>
            </a:r>
            <a:r>
              <a:rPr lang="fi-FI" dirty="0" err="1"/>
              <a:t>Agency</a:t>
            </a:r>
            <a:endParaRPr lang="en-GB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19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of contents</a:t>
            </a:r>
            <a:endParaRPr lang="en-GB" dirty="0"/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fi-FI" dirty="0" err="1"/>
              <a:t>Why</a:t>
            </a:r>
            <a:r>
              <a:rPr lang="fi-FI" dirty="0"/>
              <a:t> FTA </a:t>
            </a:r>
            <a:r>
              <a:rPr lang="fi-FI" dirty="0" err="1"/>
              <a:t>interested</a:t>
            </a:r>
            <a:r>
              <a:rPr lang="fi-FI" dirty="0"/>
              <a:t> in </a:t>
            </a:r>
            <a:r>
              <a:rPr lang="fi-FI" dirty="0" err="1"/>
              <a:t>Bathymetric</a:t>
            </a:r>
            <a:r>
              <a:rPr lang="fi-FI" dirty="0"/>
              <a:t> </a:t>
            </a:r>
            <a:r>
              <a:rPr lang="fi-FI" dirty="0" smtClean="0"/>
              <a:t>LIDAR?</a:t>
            </a:r>
            <a:endParaRPr lang="fi-FI" dirty="0"/>
          </a:p>
          <a:p>
            <a:pPr marL="342900" indent="-342900">
              <a:buFont typeface="+mj-lt"/>
              <a:buAutoNum type="arabicPeriod"/>
            </a:pPr>
            <a:r>
              <a:rPr lang="fi-FI" dirty="0" err="1" smtClean="0"/>
              <a:t>Co-operation</a:t>
            </a:r>
            <a:r>
              <a:rPr lang="fi-FI" dirty="0" smtClean="0"/>
              <a:t> (national/international)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err="1"/>
              <a:t>Previous</a:t>
            </a:r>
            <a:r>
              <a:rPr lang="fi-FI" dirty="0"/>
              <a:t> </a:t>
            </a:r>
            <a:r>
              <a:rPr lang="fi-FI" dirty="0" err="1"/>
              <a:t>operations</a:t>
            </a:r>
            <a:r>
              <a:rPr lang="fi-FI" dirty="0"/>
              <a:t> in </a:t>
            </a:r>
            <a:r>
              <a:rPr lang="fi-FI" dirty="0" err="1"/>
              <a:t>Finnsh</a:t>
            </a:r>
            <a:r>
              <a:rPr lang="fi-FI" dirty="0"/>
              <a:t> </a:t>
            </a:r>
            <a:r>
              <a:rPr lang="fi-FI" dirty="0" err="1" smtClean="0"/>
              <a:t>waters</a:t>
            </a:r>
            <a:endParaRPr lang="fi-FI" dirty="0"/>
          </a:p>
          <a:p>
            <a:pPr marL="342900" indent="-342900">
              <a:buFont typeface="+mj-lt"/>
              <a:buAutoNum type="arabicPeriod"/>
            </a:pPr>
            <a:r>
              <a:rPr lang="fi-FI" dirty="0" err="1"/>
              <a:t>Special</a:t>
            </a:r>
            <a:r>
              <a:rPr lang="fi-FI" dirty="0"/>
              <a:t> </a:t>
            </a:r>
            <a:r>
              <a:rPr lang="fi-FI" dirty="0" err="1"/>
              <a:t>features</a:t>
            </a:r>
            <a:r>
              <a:rPr lang="fi-FI" dirty="0"/>
              <a:t> of </a:t>
            </a:r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 smtClean="0"/>
              <a:t>waters</a:t>
            </a:r>
            <a:endParaRPr lang="fi-FI" dirty="0" smtClean="0"/>
          </a:p>
          <a:p>
            <a:pPr marL="342900" indent="-342900">
              <a:buFont typeface="+mj-lt"/>
              <a:buAutoNum type="arabicPeriod"/>
            </a:pPr>
            <a:r>
              <a:rPr lang="fi-FI" dirty="0" err="1" smtClean="0"/>
              <a:t>Issues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studied</a:t>
            </a:r>
            <a:endParaRPr lang="fi-FI" dirty="0" smtClean="0"/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FTA </a:t>
            </a:r>
            <a:r>
              <a:rPr lang="fi-FI" dirty="0" err="1" smtClean="0"/>
              <a:t>future</a:t>
            </a:r>
            <a:r>
              <a:rPr lang="fi-FI" dirty="0" smtClean="0"/>
              <a:t> </a:t>
            </a:r>
            <a:r>
              <a:rPr lang="fi-FI" dirty="0" err="1" smtClean="0"/>
              <a:t>plans</a:t>
            </a:r>
            <a:endParaRPr lang="fi-FI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4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1. Why FTA interested in Bathymetric LIDAR?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sz="1800" dirty="0" err="1"/>
              <a:t>P</a:t>
            </a:r>
            <a:r>
              <a:rPr lang="fi-FI" sz="1800" dirty="0" err="1" smtClean="0"/>
              <a:t>ossible</a:t>
            </a:r>
            <a:r>
              <a:rPr lang="fi-FI" sz="1800" dirty="0" smtClean="0"/>
              <a:t> </a:t>
            </a:r>
            <a:r>
              <a:rPr lang="fi-FI" sz="1800" dirty="0" err="1" smtClean="0"/>
              <a:t>alternative</a:t>
            </a:r>
            <a:r>
              <a:rPr lang="fi-FI" sz="1800" dirty="0" smtClean="0"/>
              <a:t> </a:t>
            </a:r>
            <a:r>
              <a:rPr lang="fi-FI" sz="1800" dirty="0"/>
              <a:t>to </a:t>
            </a:r>
            <a:r>
              <a:rPr lang="fi-FI" sz="1800" dirty="0" err="1"/>
              <a:t>survey</a:t>
            </a:r>
            <a:r>
              <a:rPr lang="fi-FI" sz="1800" dirty="0"/>
              <a:t> </a:t>
            </a:r>
            <a:r>
              <a:rPr lang="fi-FI" sz="1800" dirty="0" err="1"/>
              <a:t>shallow</a:t>
            </a:r>
            <a:r>
              <a:rPr lang="fi-FI" sz="1800" dirty="0"/>
              <a:t> </a:t>
            </a:r>
            <a:r>
              <a:rPr lang="fi-FI" sz="1800" dirty="0" err="1"/>
              <a:t>coastal</a:t>
            </a:r>
            <a:r>
              <a:rPr lang="fi-FI" sz="1800" dirty="0"/>
              <a:t> </a:t>
            </a:r>
            <a:r>
              <a:rPr lang="fi-FI" sz="1800" dirty="0" err="1"/>
              <a:t>waters</a:t>
            </a:r>
            <a:r>
              <a:rPr lang="fi-FI" sz="1800" dirty="0"/>
              <a:t> and </a:t>
            </a:r>
            <a:r>
              <a:rPr lang="fi-FI" sz="1800" dirty="0" err="1"/>
              <a:t>lakes</a:t>
            </a:r>
            <a:r>
              <a:rPr lang="fi-FI" sz="1800" dirty="0"/>
              <a:t> (</a:t>
            </a:r>
            <a:r>
              <a:rPr lang="fi-FI" sz="1800" dirty="0" err="1"/>
              <a:t>depths</a:t>
            </a:r>
            <a:r>
              <a:rPr lang="fi-FI" sz="1800" dirty="0"/>
              <a:t> 0 to </a:t>
            </a:r>
            <a:r>
              <a:rPr lang="fi-FI" sz="1800" dirty="0" err="1"/>
              <a:t>approximately</a:t>
            </a:r>
            <a:r>
              <a:rPr lang="fi-FI" sz="1800" dirty="0"/>
              <a:t> </a:t>
            </a:r>
            <a:r>
              <a:rPr lang="fi-FI" sz="1800" dirty="0" err="1"/>
              <a:t>max</a:t>
            </a:r>
            <a:r>
              <a:rPr lang="fi-FI" sz="1800" dirty="0"/>
              <a:t> 10 m) </a:t>
            </a:r>
          </a:p>
          <a:p>
            <a:pPr lvl="1"/>
            <a:endParaRPr lang="fi-FI" sz="1800" dirty="0" smtClean="0"/>
          </a:p>
          <a:p>
            <a:pPr lvl="1"/>
            <a:r>
              <a:rPr lang="fi-FI" sz="1800" dirty="0" err="1" smtClean="0"/>
              <a:t>Areas</a:t>
            </a:r>
            <a:r>
              <a:rPr lang="fi-FI" sz="1800" dirty="0" smtClean="0"/>
              <a:t> </a:t>
            </a:r>
            <a:r>
              <a:rPr lang="fi-FI" sz="1800" dirty="0" err="1"/>
              <a:t>difficult</a:t>
            </a:r>
            <a:r>
              <a:rPr lang="fi-FI" sz="1800" dirty="0"/>
              <a:t>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dangerous</a:t>
            </a:r>
            <a:r>
              <a:rPr lang="fi-FI" sz="1800" dirty="0"/>
              <a:t> to </a:t>
            </a:r>
            <a:r>
              <a:rPr lang="fi-FI" sz="1800" dirty="0" err="1"/>
              <a:t>survey</a:t>
            </a:r>
            <a:r>
              <a:rPr lang="fi-FI" sz="1800" dirty="0"/>
              <a:t> </a:t>
            </a:r>
            <a:r>
              <a:rPr lang="fi-FI" sz="1800" dirty="0" err="1"/>
              <a:t>using</a:t>
            </a:r>
            <a:r>
              <a:rPr lang="fi-FI" sz="1800" dirty="0"/>
              <a:t> </a:t>
            </a:r>
            <a:r>
              <a:rPr lang="fi-FI" sz="1800" dirty="0" err="1" smtClean="0"/>
              <a:t>vessels</a:t>
            </a:r>
            <a:endParaRPr lang="fi-FI" sz="1800" dirty="0" smtClean="0"/>
          </a:p>
          <a:p>
            <a:pPr marL="717925" lvl="2" indent="0">
              <a:buNone/>
            </a:pPr>
            <a:endParaRPr lang="fi-FI" sz="1800" dirty="0"/>
          </a:p>
          <a:p>
            <a:pPr lvl="1"/>
            <a:r>
              <a:rPr lang="fi-FI" sz="1800" dirty="0"/>
              <a:t>Method to </a:t>
            </a:r>
            <a:r>
              <a:rPr lang="fi-FI" sz="1800" dirty="0" err="1"/>
              <a:t>produce</a:t>
            </a:r>
            <a:r>
              <a:rPr lang="fi-FI" sz="1800" dirty="0"/>
              <a:t> </a:t>
            </a:r>
            <a:r>
              <a:rPr lang="fi-FI" sz="1800" dirty="0" err="1"/>
              <a:t>preliminary</a:t>
            </a:r>
            <a:r>
              <a:rPr lang="fi-FI" sz="1800" dirty="0"/>
              <a:t> data for </a:t>
            </a:r>
            <a:r>
              <a:rPr lang="fi-FI" sz="1800" dirty="0" err="1"/>
              <a:t>surveys</a:t>
            </a:r>
            <a:r>
              <a:rPr lang="fi-FI" sz="1800" dirty="0"/>
              <a:t> </a:t>
            </a:r>
            <a:r>
              <a:rPr lang="fi-FI" sz="1800" dirty="0" err="1"/>
              <a:t>done</a:t>
            </a:r>
            <a:r>
              <a:rPr lang="fi-FI" sz="1800" dirty="0"/>
              <a:t> </a:t>
            </a:r>
            <a:r>
              <a:rPr lang="fi-FI" sz="1800" dirty="0" err="1"/>
              <a:t>by</a:t>
            </a:r>
            <a:r>
              <a:rPr lang="fi-FI" sz="1800" dirty="0"/>
              <a:t> </a:t>
            </a:r>
            <a:r>
              <a:rPr lang="fi-FI" sz="1800" dirty="0" err="1"/>
              <a:t>vessels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2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2. Co-operation (national/international)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sz="1800" dirty="0" smtClean="0"/>
              <a:t>To </a:t>
            </a:r>
            <a:r>
              <a:rPr lang="fi-FI" sz="1800" dirty="0" err="1"/>
              <a:t>share</a:t>
            </a:r>
            <a:r>
              <a:rPr lang="fi-FI" sz="1800" dirty="0"/>
              <a:t> </a:t>
            </a:r>
            <a:r>
              <a:rPr lang="fi-FI" sz="1800" dirty="0" err="1"/>
              <a:t>experiences</a:t>
            </a:r>
            <a:r>
              <a:rPr lang="fi-FI" sz="1800" dirty="0"/>
              <a:t> and </a:t>
            </a:r>
            <a:r>
              <a:rPr lang="fi-FI" sz="1800" dirty="0" err="1"/>
              <a:t>knowledge</a:t>
            </a:r>
            <a:r>
              <a:rPr lang="fi-FI" sz="1800" dirty="0"/>
              <a:t> (</a:t>
            </a:r>
            <a:r>
              <a:rPr lang="fi-FI" sz="1800" dirty="0" err="1"/>
              <a:t>techical</a:t>
            </a:r>
            <a:r>
              <a:rPr lang="fi-FI" sz="1800" dirty="0"/>
              <a:t>, </a:t>
            </a:r>
            <a:r>
              <a:rPr lang="fi-FI" sz="1800" dirty="0" err="1"/>
              <a:t>commercial</a:t>
            </a:r>
            <a:r>
              <a:rPr lang="fi-FI" sz="1800" dirty="0" smtClean="0"/>
              <a:t>)</a:t>
            </a:r>
          </a:p>
          <a:p>
            <a:pPr marL="357687" lvl="1" indent="0">
              <a:buNone/>
            </a:pPr>
            <a:endParaRPr lang="fi-FI" sz="1800" dirty="0"/>
          </a:p>
          <a:p>
            <a:pPr lvl="1"/>
            <a:r>
              <a:rPr lang="fi-FI" sz="1800" dirty="0"/>
              <a:t>International </a:t>
            </a:r>
            <a:r>
              <a:rPr lang="fi-FI" sz="1800" dirty="0" err="1"/>
              <a:t>co-operation</a:t>
            </a:r>
            <a:r>
              <a:rPr lang="fi-FI" sz="1800" dirty="0"/>
              <a:t> in LIDAR </a:t>
            </a:r>
            <a:r>
              <a:rPr lang="fi-FI" sz="1800" dirty="0" err="1"/>
              <a:t>survey-operations</a:t>
            </a:r>
            <a:r>
              <a:rPr lang="fi-FI" sz="1800" dirty="0"/>
              <a:t> (</a:t>
            </a:r>
            <a:r>
              <a:rPr lang="fi-FI" sz="1800" dirty="0" err="1"/>
              <a:t>survey</a:t>
            </a:r>
            <a:r>
              <a:rPr lang="fi-FI" sz="1800" dirty="0"/>
              <a:t> </a:t>
            </a:r>
            <a:r>
              <a:rPr lang="fi-FI" sz="1800" dirty="0" err="1"/>
              <a:t>areas</a:t>
            </a:r>
            <a:r>
              <a:rPr lang="fi-FI" sz="1800" dirty="0"/>
              <a:t> in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countries</a:t>
            </a:r>
            <a:r>
              <a:rPr lang="fi-FI" sz="1800" dirty="0"/>
              <a:t> </a:t>
            </a:r>
            <a:r>
              <a:rPr lang="fi-FI" sz="1800" dirty="0" err="1"/>
              <a:t>within</a:t>
            </a:r>
            <a:r>
              <a:rPr lang="fi-FI" sz="1800" dirty="0"/>
              <a:t> the </a:t>
            </a:r>
            <a:r>
              <a:rPr lang="fi-FI" sz="1800" dirty="0" err="1"/>
              <a:t>same</a:t>
            </a:r>
            <a:r>
              <a:rPr lang="fi-FI" sz="1800" dirty="0"/>
              <a:t> </a:t>
            </a:r>
            <a:r>
              <a:rPr lang="fi-FI" sz="1800" dirty="0" err="1"/>
              <a:t>survey</a:t>
            </a:r>
            <a:r>
              <a:rPr lang="fi-FI" sz="1800" dirty="0"/>
              <a:t> </a:t>
            </a:r>
            <a:r>
              <a:rPr lang="fi-FI" sz="1800" dirty="0" err="1"/>
              <a:t>campaign</a:t>
            </a:r>
            <a:r>
              <a:rPr lang="fi-FI" sz="1800" dirty="0"/>
              <a:t>)</a:t>
            </a:r>
          </a:p>
          <a:p>
            <a:pPr lvl="1"/>
            <a:endParaRPr lang="fi-FI" sz="1800" dirty="0" smtClean="0"/>
          </a:p>
          <a:p>
            <a:pPr lvl="1"/>
            <a:r>
              <a:rPr lang="fi-FI" sz="1800" dirty="0" smtClean="0"/>
              <a:t>National </a:t>
            </a:r>
            <a:r>
              <a:rPr lang="fi-FI" sz="1800" dirty="0" err="1"/>
              <a:t>co-operation</a:t>
            </a:r>
            <a:r>
              <a:rPr lang="fi-FI" sz="1800" dirty="0"/>
              <a:t> </a:t>
            </a:r>
            <a:r>
              <a:rPr lang="fi-FI" sz="1800" dirty="0" err="1"/>
              <a:t>between</a:t>
            </a:r>
            <a:r>
              <a:rPr lang="fi-FI" sz="1800" dirty="0"/>
              <a:t> </a:t>
            </a:r>
            <a:r>
              <a:rPr lang="fi-FI" sz="1800" dirty="0" err="1"/>
              <a:t>organizations</a:t>
            </a:r>
            <a:r>
              <a:rPr lang="fi-FI" sz="1800" dirty="0"/>
              <a:t> (</a:t>
            </a:r>
            <a:r>
              <a:rPr lang="fi-FI" sz="1800" dirty="0" err="1"/>
              <a:t>e.g</a:t>
            </a:r>
            <a:r>
              <a:rPr lang="fi-FI" sz="1800" dirty="0"/>
              <a:t>. </a:t>
            </a:r>
            <a:r>
              <a:rPr lang="fi-FI" sz="1800" dirty="0" err="1"/>
              <a:t>flood</a:t>
            </a:r>
            <a:r>
              <a:rPr lang="fi-FI" sz="1800" dirty="0"/>
              <a:t> </a:t>
            </a:r>
            <a:r>
              <a:rPr lang="fi-FI" sz="1800" dirty="0" err="1"/>
              <a:t>analysis</a:t>
            </a:r>
            <a:r>
              <a:rPr lang="fi-FI" sz="1800" dirty="0"/>
              <a:t> and </a:t>
            </a:r>
            <a:r>
              <a:rPr lang="fi-FI" sz="1800" dirty="0" err="1"/>
              <a:t>protection</a:t>
            </a:r>
            <a:r>
              <a:rPr lang="fi-FI" sz="1800" dirty="0"/>
              <a:t>, </a:t>
            </a:r>
            <a:r>
              <a:rPr lang="fi-FI" sz="1800" dirty="0" err="1"/>
              <a:t>environmental</a:t>
            </a:r>
            <a:r>
              <a:rPr lang="fi-FI" sz="1800" dirty="0"/>
              <a:t> </a:t>
            </a:r>
            <a:r>
              <a:rPr lang="fi-FI" sz="1800" dirty="0" err="1"/>
              <a:t>agencies</a:t>
            </a:r>
            <a:r>
              <a:rPr lang="fi-FI" sz="1800" dirty="0"/>
              <a:t>)</a:t>
            </a:r>
          </a:p>
          <a:p>
            <a:pPr lvl="1"/>
            <a:endParaRPr lang="fi-FI" sz="1800" dirty="0" smtClean="0"/>
          </a:p>
          <a:p>
            <a:pPr lvl="1"/>
            <a:r>
              <a:rPr lang="fi-FI" sz="1800" dirty="0" smtClean="0"/>
              <a:t>At </a:t>
            </a:r>
            <a:r>
              <a:rPr lang="fi-FI" sz="1800" dirty="0"/>
              <a:t>the </a:t>
            </a:r>
            <a:r>
              <a:rPr lang="fi-FI" sz="1800" dirty="0" err="1"/>
              <a:t>same</a:t>
            </a:r>
            <a:r>
              <a:rPr lang="fi-FI" sz="1800" dirty="0"/>
              <a:t> </a:t>
            </a:r>
            <a:r>
              <a:rPr lang="fi-FI" sz="1800" dirty="0" err="1"/>
              <a:t>time</a:t>
            </a:r>
            <a:r>
              <a:rPr lang="fi-FI" sz="1800" dirty="0"/>
              <a:t> </a:t>
            </a:r>
            <a:r>
              <a:rPr lang="fi-FI" sz="1800" dirty="0" err="1"/>
              <a:t>possible</a:t>
            </a:r>
            <a:r>
              <a:rPr lang="fi-FI" sz="1800" dirty="0"/>
              <a:t> to </a:t>
            </a:r>
            <a:r>
              <a:rPr lang="fi-FI" sz="1800" dirty="0" err="1"/>
              <a:t>conduct</a:t>
            </a:r>
            <a:r>
              <a:rPr lang="fi-FI" sz="1800" dirty="0"/>
              <a:t> </a:t>
            </a:r>
            <a:r>
              <a:rPr lang="fi-FI" sz="1800" dirty="0" err="1"/>
              <a:t>topographic</a:t>
            </a:r>
            <a:r>
              <a:rPr lang="fi-FI" sz="1800" dirty="0"/>
              <a:t> </a:t>
            </a:r>
            <a:r>
              <a:rPr lang="fi-FI" sz="1800" dirty="0" err="1"/>
              <a:t>surveys</a:t>
            </a:r>
            <a:endParaRPr lang="fi-FI" sz="1800" dirty="0"/>
          </a:p>
          <a:p>
            <a:pPr lvl="1"/>
            <a:endParaRPr lang="fi-FI" sz="1800" dirty="0" smtClean="0"/>
          </a:p>
          <a:p>
            <a:pPr lvl="1"/>
            <a:r>
              <a:rPr lang="fi-FI" sz="1800" dirty="0" err="1" smtClean="0"/>
              <a:t>Coast</a:t>
            </a:r>
            <a:r>
              <a:rPr lang="fi-FI" sz="1800" dirty="0" smtClean="0"/>
              <a:t> </a:t>
            </a:r>
            <a:r>
              <a:rPr lang="fi-FI" sz="1800" dirty="0" err="1"/>
              <a:t>line</a:t>
            </a:r>
            <a:r>
              <a:rPr lang="fi-FI" sz="1800" dirty="0"/>
              <a:t> </a:t>
            </a:r>
            <a:r>
              <a:rPr lang="fi-FI" sz="1800" dirty="0" err="1"/>
              <a:t>determination</a:t>
            </a:r>
            <a:r>
              <a:rPr lang="fi-FI" sz="1800" dirty="0"/>
              <a:t> </a:t>
            </a:r>
            <a:r>
              <a:rPr lang="fi-FI" sz="1800" dirty="0" err="1"/>
              <a:t>using</a:t>
            </a:r>
            <a:r>
              <a:rPr lang="fi-FI" sz="1800" dirty="0"/>
              <a:t> LIDAR data (</a:t>
            </a:r>
            <a:r>
              <a:rPr lang="fi-FI" sz="1800" dirty="0" err="1"/>
              <a:t>bathy/topo</a:t>
            </a:r>
            <a:r>
              <a:rPr lang="fi-FI" sz="1800" dirty="0"/>
              <a:t>)</a:t>
            </a:r>
          </a:p>
          <a:p>
            <a:pPr marL="357687" lvl="1" indent="0">
              <a:buNone/>
            </a:pPr>
            <a:endParaRPr lang="fi-FI" sz="1800" dirty="0" smtClean="0"/>
          </a:p>
          <a:p>
            <a:pPr lvl="1"/>
            <a:r>
              <a:rPr lang="fi-FI" sz="1800" dirty="0" err="1" smtClean="0"/>
              <a:t>Wider</a:t>
            </a:r>
            <a:r>
              <a:rPr lang="fi-FI" sz="1800" dirty="0" smtClean="0"/>
              <a:t> </a:t>
            </a:r>
            <a:r>
              <a:rPr lang="fi-FI" sz="1800" dirty="0" err="1"/>
              <a:t>finaincing</a:t>
            </a:r>
            <a:r>
              <a:rPr lang="fi-FI" sz="1800" dirty="0"/>
              <a:t> </a:t>
            </a:r>
            <a:r>
              <a:rPr lang="fi-FI" sz="1800" dirty="0" err="1"/>
              <a:t>possibilities</a:t>
            </a:r>
            <a:r>
              <a:rPr lang="fi-FI" sz="1800" dirty="0"/>
              <a:t> </a:t>
            </a:r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stakeholders</a:t>
            </a:r>
            <a:r>
              <a:rPr lang="fi-FI" sz="1800" dirty="0"/>
              <a:t> (</a:t>
            </a:r>
            <a:r>
              <a:rPr lang="fi-FI" sz="1800" dirty="0" err="1"/>
              <a:t>e.g</a:t>
            </a:r>
            <a:r>
              <a:rPr lang="fi-FI" sz="1800" dirty="0"/>
              <a:t>. </a:t>
            </a:r>
            <a:r>
              <a:rPr lang="fi-FI" sz="1800" dirty="0" err="1"/>
              <a:t>EU-funding</a:t>
            </a:r>
            <a:r>
              <a:rPr lang="fi-FI" sz="1800" dirty="0"/>
              <a:t>)</a:t>
            </a:r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6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</a:t>
            </a:r>
            <a:r>
              <a:rPr lang="en-GB" b="1" dirty="0" smtClean="0"/>
              <a:t>. Previous operations in Finnish waters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3400" y="1052736"/>
            <a:ext cx="7422976" cy="5328592"/>
          </a:xfrm>
        </p:spPr>
        <p:txBody>
          <a:bodyPr/>
          <a:lstStyle/>
          <a:p>
            <a:pPr marL="39987" indent="0">
              <a:buNone/>
            </a:pPr>
            <a:r>
              <a:rPr lang="fi-FI" dirty="0" err="1" smtClean="0"/>
              <a:t>Bathymetry</a:t>
            </a:r>
            <a:endParaRPr lang="fi-FI" dirty="0" smtClean="0"/>
          </a:p>
          <a:p>
            <a:pPr marL="642150" lvl="1"/>
            <a:r>
              <a:rPr lang="fi-FI" dirty="0" smtClean="0"/>
              <a:t>1999 (</a:t>
            </a:r>
            <a:r>
              <a:rPr lang="fi-FI" dirty="0" err="1" smtClean="0"/>
              <a:t>November</a:t>
            </a:r>
            <a:r>
              <a:rPr lang="fi-FI" dirty="0" smtClean="0"/>
              <a:t>) </a:t>
            </a:r>
            <a:r>
              <a:rPr lang="fi-FI" dirty="0" err="1"/>
              <a:t>Åland</a:t>
            </a:r>
            <a:r>
              <a:rPr lang="fi-FI" dirty="0"/>
              <a:t> </a:t>
            </a:r>
            <a:r>
              <a:rPr lang="fi-FI" dirty="0" err="1"/>
              <a:t>sea</a:t>
            </a:r>
            <a:r>
              <a:rPr lang="fi-FI" dirty="0"/>
              <a:t> (</a:t>
            </a:r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Maritime</a:t>
            </a:r>
            <a:r>
              <a:rPr lang="fi-FI" dirty="0"/>
              <a:t> </a:t>
            </a:r>
            <a:r>
              <a:rPr lang="fi-FI" dirty="0" err="1"/>
              <a:t>Administration</a:t>
            </a:r>
            <a:r>
              <a:rPr lang="fi-FI" dirty="0"/>
              <a:t>)</a:t>
            </a:r>
          </a:p>
          <a:p>
            <a:pPr marL="829350" lvl="2"/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</a:t>
            </a:r>
            <a:r>
              <a:rPr lang="fi-FI" dirty="0" err="1"/>
              <a:t>around</a:t>
            </a:r>
            <a:r>
              <a:rPr lang="fi-FI" dirty="0"/>
              <a:t> 160 </a:t>
            </a:r>
            <a:r>
              <a:rPr lang="fi-FI" dirty="0" smtClean="0"/>
              <a:t>km</a:t>
            </a:r>
            <a:r>
              <a:rPr lang="fi-FI" baseline="30000" dirty="0" smtClean="0"/>
              <a:t>2</a:t>
            </a:r>
            <a:r>
              <a:rPr lang="fi-FI" dirty="0" smtClean="0"/>
              <a:t> , </a:t>
            </a:r>
            <a:r>
              <a:rPr lang="fi-FI" dirty="0" err="1"/>
              <a:t>p</a:t>
            </a:r>
            <a:r>
              <a:rPr lang="fi-FI" dirty="0" err="1" smtClean="0"/>
              <a:t>oint</a:t>
            </a:r>
            <a:r>
              <a:rPr lang="fi-FI" dirty="0" smtClean="0"/>
              <a:t> </a:t>
            </a:r>
            <a:r>
              <a:rPr lang="fi-FI" dirty="0" err="1"/>
              <a:t>density</a:t>
            </a:r>
            <a:r>
              <a:rPr lang="fi-FI" dirty="0"/>
              <a:t> 5 x 5 </a:t>
            </a:r>
            <a:r>
              <a:rPr lang="fi-FI" dirty="0" smtClean="0"/>
              <a:t>m</a:t>
            </a:r>
            <a:endParaRPr lang="fi-FI" baseline="30000" dirty="0"/>
          </a:p>
          <a:p>
            <a:pPr marL="829350" lvl="2"/>
            <a:r>
              <a:rPr lang="fi-FI" dirty="0"/>
              <a:t> </a:t>
            </a:r>
            <a:r>
              <a:rPr lang="fi-FI" dirty="0" err="1"/>
              <a:t>Secchi-depth</a:t>
            </a:r>
            <a:r>
              <a:rPr lang="fi-FI" dirty="0"/>
              <a:t> </a:t>
            </a:r>
            <a:r>
              <a:rPr lang="fi-FI" dirty="0" err="1"/>
              <a:t>around</a:t>
            </a:r>
            <a:r>
              <a:rPr lang="fi-FI" dirty="0"/>
              <a:t> 3 – 7 m </a:t>
            </a:r>
            <a:r>
              <a:rPr lang="fi-FI" dirty="0" smtClean="0"/>
              <a:t>(</a:t>
            </a:r>
            <a:r>
              <a:rPr lang="fi-FI" dirty="0" err="1" smtClean="0"/>
              <a:t>dependent</a:t>
            </a:r>
            <a:r>
              <a:rPr lang="fi-FI" dirty="0" smtClean="0"/>
              <a:t> on </a:t>
            </a:r>
            <a:r>
              <a:rPr lang="fi-FI" dirty="0" err="1" smtClean="0"/>
              <a:t>weather</a:t>
            </a:r>
            <a:r>
              <a:rPr lang="fi-FI" dirty="0" smtClean="0"/>
              <a:t> and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circumstances</a:t>
            </a:r>
            <a:r>
              <a:rPr lang="fi-FI" dirty="0" smtClean="0"/>
              <a:t>!!)</a:t>
            </a:r>
            <a:endParaRPr lang="fi-FI" dirty="0"/>
          </a:p>
          <a:p>
            <a:pPr marL="829350" lvl="2"/>
            <a:r>
              <a:rPr lang="fi-FI" dirty="0" smtClean="0"/>
              <a:t> </a:t>
            </a:r>
            <a:r>
              <a:rPr lang="fi-FI" dirty="0" err="1" smtClean="0"/>
              <a:t>Resulted</a:t>
            </a:r>
            <a:r>
              <a:rPr lang="fi-FI" dirty="0" smtClean="0"/>
              <a:t> </a:t>
            </a:r>
            <a:r>
              <a:rPr lang="fi-FI" dirty="0" err="1"/>
              <a:t>depths</a:t>
            </a:r>
            <a:r>
              <a:rPr lang="fi-FI" dirty="0"/>
              <a:t> 3 – 15 m</a:t>
            </a:r>
          </a:p>
          <a:p>
            <a:pPr marL="829350" lvl="2"/>
            <a:r>
              <a:rPr lang="fi-FI" dirty="0"/>
              <a:t> No </a:t>
            </a:r>
            <a:r>
              <a:rPr lang="fi-FI" dirty="0" err="1"/>
              <a:t>full</a:t>
            </a:r>
            <a:r>
              <a:rPr lang="fi-FI" dirty="0"/>
              <a:t> </a:t>
            </a:r>
            <a:r>
              <a:rPr lang="fi-FI" dirty="0" err="1"/>
              <a:t>bottom</a:t>
            </a:r>
            <a:r>
              <a:rPr lang="fi-FI" dirty="0"/>
              <a:t> </a:t>
            </a:r>
            <a:r>
              <a:rPr lang="fi-FI" dirty="0" err="1"/>
              <a:t>coverage</a:t>
            </a:r>
            <a:r>
              <a:rPr lang="fi-FI" dirty="0"/>
              <a:t> in </a:t>
            </a:r>
            <a:r>
              <a:rPr lang="fi-FI" dirty="0" err="1"/>
              <a:t>depths</a:t>
            </a:r>
            <a:r>
              <a:rPr lang="fi-FI" dirty="0"/>
              <a:t> 3 – 5 m</a:t>
            </a:r>
          </a:p>
          <a:p>
            <a:pPr marL="829350" lvl="2"/>
            <a:r>
              <a:rPr lang="fi-FI" dirty="0"/>
              <a:t> </a:t>
            </a:r>
            <a:r>
              <a:rPr lang="fi-FI" dirty="0" err="1"/>
              <a:t>Partly</a:t>
            </a:r>
            <a:r>
              <a:rPr lang="fi-FI" dirty="0"/>
              <a:t> </a:t>
            </a:r>
            <a:r>
              <a:rPr lang="fi-FI" dirty="0" err="1"/>
              <a:t>unsurveyed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no-data</a:t>
            </a:r>
            <a:r>
              <a:rPr lang="fi-FI" dirty="0"/>
              <a:t> -&gt; </a:t>
            </a:r>
            <a:r>
              <a:rPr lang="fi-FI" dirty="0" err="1"/>
              <a:t>need</a:t>
            </a:r>
            <a:r>
              <a:rPr lang="fi-FI" dirty="0"/>
              <a:t> for </a:t>
            </a:r>
            <a:r>
              <a:rPr lang="fi-FI" dirty="0" err="1"/>
              <a:t>supplementary</a:t>
            </a:r>
            <a:r>
              <a:rPr lang="fi-FI" dirty="0"/>
              <a:t> </a:t>
            </a:r>
            <a:r>
              <a:rPr lang="fi-FI" dirty="0" err="1"/>
              <a:t>surveys</a:t>
            </a:r>
            <a:r>
              <a:rPr lang="fi-FI" dirty="0"/>
              <a:t> with </a:t>
            </a:r>
            <a:r>
              <a:rPr lang="fi-FI" dirty="0" err="1"/>
              <a:t>acoustic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> </a:t>
            </a:r>
            <a:r>
              <a:rPr lang="fi-FI" dirty="0" err="1" smtClean="0"/>
              <a:t>systems</a:t>
            </a:r>
            <a:endParaRPr lang="fi-FI" dirty="0" smtClean="0"/>
          </a:p>
          <a:p>
            <a:pPr marL="213025" indent="0">
              <a:buNone/>
            </a:pP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purposes</a:t>
            </a:r>
            <a:endParaRPr lang="fi-FI" dirty="0" smtClean="0"/>
          </a:p>
          <a:p>
            <a:pPr marL="642150" lvl="1"/>
            <a:r>
              <a:rPr lang="fi-FI" sz="1400" dirty="0" smtClean="0"/>
              <a:t>2009 (</a:t>
            </a:r>
            <a:r>
              <a:rPr lang="fi-FI" sz="1400" dirty="0" err="1" smtClean="0"/>
              <a:t>continuing</a:t>
            </a:r>
            <a:r>
              <a:rPr lang="fi-FI" sz="1400" dirty="0" smtClean="0"/>
              <a:t> 20XX?) </a:t>
            </a:r>
            <a:r>
              <a:rPr lang="fi-FI" sz="1400" dirty="0"/>
              <a:t>Bay of </a:t>
            </a:r>
            <a:r>
              <a:rPr lang="fi-FI" sz="1400" dirty="0" err="1" smtClean="0"/>
              <a:t>Bothnia</a:t>
            </a:r>
            <a:r>
              <a:rPr lang="fi-FI" sz="1400" dirty="0" smtClean="0"/>
              <a:t> (U.L.T.R.A. </a:t>
            </a:r>
            <a:r>
              <a:rPr lang="fi-FI" sz="1400" dirty="0" err="1" smtClean="0"/>
              <a:t>Utveckling</a:t>
            </a:r>
            <a:r>
              <a:rPr lang="fi-FI" sz="1400" dirty="0" smtClean="0"/>
              <a:t> av </a:t>
            </a:r>
            <a:r>
              <a:rPr lang="fi-FI" sz="1400" dirty="0" err="1" smtClean="0"/>
              <a:t>Lidar-baserad</a:t>
            </a:r>
            <a:r>
              <a:rPr lang="fi-FI" sz="1400" dirty="0" smtClean="0"/>
              <a:t> </a:t>
            </a:r>
            <a:r>
              <a:rPr lang="fi-FI" sz="1400" dirty="0" err="1" smtClean="0"/>
              <a:t>Terränganalys</a:t>
            </a:r>
            <a:r>
              <a:rPr lang="fi-FI" sz="1400" dirty="0" smtClean="0"/>
              <a:t> för </a:t>
            </a:r>
            <a:r>
              <a:rPr lang="fi-FI" sz="1400" dirty="0" err="1" smtClean="0"/>
              <a:t>Regional</a:t>
            </a:r>
            <a:r>
              <a:rPr lang="fi-FI" sz="1400" dirty="0" smtClean="0"/>
              <a:t> </a:t>
            </a:r>
            <a:r>
              <a:rPr lang="fi-FI" sz="1400" dirty="0" err="1" smtClean="0"/>
              <a:t>Användning</a:t>
            </a:r>
            <a:r>
              <a:rPr lang="fi-FI" sz="1400" dirty="0" smtClean="0"/>
              <a:t>, ” The </a:t>
            </a:r>
            <a:r>
              <a:rPr lang="fi-FI" sz="1400" dirty="0" err="1" smtClean="0"/>
              <a:t>development</a:t>
            </a:r>
            <a:r>
              <a:rPr lang="fi-FI" sz="1400" dirty="0" smtClean="0"/>
              <a:t> of </a:t>
            </a:r>
            <a:r>
              <a:rPr lang="fi-FI" sz="1400" dirty="0" err="1" smtClean="0"/>
              <a:t>utilization</a:t>
            </a:r>
            <a:r>
              <a:rPr lang="fi-FI" sz="1400" dirty="0" smtClean="0"/>
              <a:t> of </a:t>
            </a:r>
            <a:r>
              <a:rPr lang="fi-FI" sz="1400" dirty="0" err="1" smtClean="0"/>
              <a:t>Lidar</a:t>
            </a:r>
            <a:r>
              <a:rPr lang="fi-FI" sz="1400" dirty="0" smtClean="0"/>
              <a:t> </a:t>
            </a:r>
            <a:r>
              <a:rPr lang="fi-FI" sz="1400" dirty="0" err="1" smtClean="0"/>
              <a:t>based</a:t>
            </a:r>
            <a:r>
              <a:rPr lang="fi-FI" sz="1400" dirty="0" smtClean="0"/>
              <a:t> </a:t>
            </a:r>
            <a:r>
              <a:rPr lang="fi-FI" sz="1400" dirty="0" err="1" smtClean="0"/>
              <a:t>regional</a:t>
            </a:r>
            <a:r>
              <a:rPr lang="fi-FI" sz="1400" dirty="0" smtClean="0"/>
              <a:t> </a:t>
            </a:r>
            <a:r>
              <a:rPr lang="fi-FI" sz="1400" dirty="0" err="1" smtClean="0"/>
              <a:t>topography</a:t>
            </a:r>
            <a:r>
              <a:rPr lang="fi-FI" sz="1400" dirty="0" smtClean="0"/>
              <a:t> </a:t>
            </a:r>
            <a:r>
              <a:rPr lang="fi-FI" sz="1400" dirty="0" err="1" smtClean="0"/>
              <a:t>analysis</a:t>
            </a:r>
            <a:r>
              <a:rPr lang="fi-FI" sz="1400" dirty="0" smtClean="0"/>
              <a:t>”) </a:t>
            </a:r>
          </a:p>
          <a:p>
            <a:pPr marL="642150" lvl="1"/>
            <a:r>
              <a:rPr lang="fi-FI" sz="1400" dirty="0" smtClean="0"/>
              <a:t>2010-11 Gulf </a:t>
            </a:r>
            <a:r>
              <a:rPr lang="fi-FI" sz="1400" dirty="0"/>
              <a:t>of Finland (Kaunissaari, Pyhtää</a:t>
            </a:r>
            <a:r>
              <a:rPr lang="fi-FI" sz="1400" dirty="0" smtClean="0"/>
              <a:t>), ”GIFLOOD”: </a:t>
            </a:r>
            <a:r>
              <a:rPr lang="fi-FI" sz="1400" dirty="0" err="1" smtClean="0"/>
              <a:t>University</a:t>
            </a:r>
            <a:r>
              <a:rPr lang="fi-FI" sz="1400" dirty="0" smtClean="0"/>
              <a:t> of Turku and National </a:t>
            </a:r>
            <a:r>
              <a:rPr lang="fi-FI" sz="1400" dirty="0" err="1"/>
              <a:t>L</a:t>
            </a:r>
            <a:r>
              <a:rPr lang="fi-FI" sz="1400" dirty="0" err="1" smtClean="0"/>
              <a:t>and</a:t>
            </a:r>
            <a:r>
              <a:rPr lang="fi-FI" sz="1400" dirty="0" smtClean="0"/>
              <a:t> </a:t>
            </a:r>
            <a:r>
              <a:rPr lang="fi-FI" sz="1400" dirty="0" err="1" smtClean="0"/>
              <a:t>Survey</a:t>
            </a:r>
            <a:r>
              <a:rPr lang="fi-FI" sz="1400" dirty="0" smtClean="0"/>
              <a:t> + </a:t>
            </a:r>
            <a:r>
              <a:rPr lang="fi-FI" sz="1400" dirty="0" err="1" smtClean="0"/>
              <a:t>other</a:t>
            </a:r>
            <a:r>
              <a:rPr lang="fi-FI" sz="1400" dirty="0" smtClean="0"/>
              <a:t> </a:t>
            </a:r>
            <a:r>
              <a:rPr lang="fi-FI" sz="1400" dirty="0" err="1" smtClean="0"/>
              <a:t>organizations</a:t>
            </a:r>
            <a:endParaRPr lang="fi-FI" sz="1400" dirty="0"/>
          </a:p>
          <a:p>
            <a:pPr marL="829350" lvl="2"/>
            <a:r>
              <a:rPr lang="fi-FI" dirty="0" smtClean="0"/>
              <a:t> </a:t>
            </a:r>
            <a:r>
              <a:rPr lang="fi-FI" dirty="0" err="1" smtClean="0"/>
              <a:t>lidar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one</a:t>
            </a:r>
            <a:r>
              <a:rPr lang="fi-FI" dirty="0" smtClean="0"/>
              <a:t> </a:t>
            </a:r>
            <a:r>
              <a:rPr lang="fi-FI" dirty="0" err="1" smtClean="0"/>
              <a:t>small</a:t>
            </a:r>
            <a:r>
              <a:rPr lang="fi-FI" dirty="0" smtClean="0"/>
              <a:t> </a:t>
            </a:r>
            <a:r>
              <a:rPr lang="fi-FI" dirty="0" err="1" smtClean="0"/>
              <a:t>part</a:t>
            </a:r>
            <a:r>
              <a:rPr lang="fi-FI" dirty="0" smtClean="0"/>
              <a:t> </a:t>
            </a:r>
            <a:r>
              <a:rPr lang="fi-FI" dirty="0" err="1" smtClean="0"/>
              <a:t>project</a:t>
            </a:r>
            <a:r>
              <a:rPr lang="fi-FI" dirty="0" smtClean="0"/>
              <a:t> </a:t>
            </a:r>
            <a:r>
              <a:rPr lang="fi-FI" dirty="0" err="1" smtClean="0"/>
              <a:t>shallow</a:t>
            </a:r>
            <a:r>
              <a:rPr lang="fi-FI" dirty="0" smtClean="0"/>
              <a:t> </a:t>
            </a:r>
            <a:r>
              <a:rPr lang="fi-FI" dirty="0" err="1" smtClean="0"/>
              <a:t>waters</a:t>
            </a:r>
            <a:endParaRPr lang="fi-FI" dirty="0" smtClean="0"/>
          </a:p>
          <a:p>
            <a:pPr marL="213025" indent="0">
              <a:buNone/>
            </a:pPr>
            <a:r>
              <a:rPr lang="fi-FI" sz="1000" i="1" dirty="0" smtClean="0"/>
              <a:t>http</a:t>
            </a:r>
            <a:r>
              <a:rPr lang="fi-FI" sz="1000" i="1" dirty="0"/>
              <a:t>://www.syke.fi/en-US/Research__Development/Research_and_development_projects/Projects/Developing_mapping_and_modeling_approaches_as_a_part_of_flood_risk_management_business_GIFLOOD</a:t>
            </a:r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816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4</a:t>
            </a:r>
            <a:r>
              <a:rPr lang="en-GB" b="1" dirty="0" smtClean="0"/>
              <a:t>.  Special features of Finnish waters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9300" lvl="1" indent="-342900"/>
            <a:r>
              <a:rPr lang="fi-FI" sz="1800" dirty="0" err="1" smtClean="0"/>
              <a:t>Poor</a:t>
            </a:r>
            <a:r>
              <a:rPr lang="fi-FI" sz="1800" dirty="0" smtClean="0"/>
              <a:t> </a:t>
            </a:r>
            <a:r>
              <a:rPr lang="fi-FI" sz="1800" dirty="0" err="1"/>
              <a:t>visibility</a:t>
            </a:r>
            <a:r>
              <a:rPr lang="fi-FI" sz="1800" dirty="0"/>
              <a:t> (</a:t>
            </a:r>
            <a:r>
              <a:rPr lang="fi-FI" sz="1800" dirty="0" err="1"/>
              <a:t>low</a:t>
            </a:r>
            <a:r>
              <a:rPr lang="fi-FI" sz="1800" dirty="0"/>
              <a:t> </a:t>
            </a:r>
            <a:r>
              <a:rPr lang="fi-FI" sz="1800" dirty="0" err="1"/>
              <a:t>Secchi</a:t>
            </a:r>
            <a:r>
              <a:rPr lang="fi-FI" sz="1800" dirty="0"/>
              <a:t> </a:t>
            </a:r>
            <a:r>
              <a:rPr lang="fi-FI" sz="1800" dirty="0" err="1"/>
              <a:t>depth</a:t>
            </a:r>
            <a:r>
              <a:rPr lang="fi-FI" sz="1800" dirty="0" smtClean="0"/>
              <a:t>)</a:t>
            </a:r>
          </a:p>
          <a:p>
            <a:pPr marL="356400" lvl="1" indent="0">
              <a:buNone/>
            </a:pPr>
            <a:endParaRPr lang="fi-FI" sz="1800" dirty="0"/>
          </a:p>
          <a:p>
            <a:pPr marL="699300" lvl="1" indent="-342900"/>
            <a:r>
              <a:rPr lang="fi-FI" sz="1800" dirty="0" err="1"/>
              <a:t>Very</a:t>
            </a:r>
            <a:r>
              <a:rPr lang="fi-FI" sz="1800" dirty="0"/>
              <a:t> </a:t>
            </a:r>
            <a:r>
              <a:rPr lang="fi-FI" sz="1800" dirty="0" err="1"/>
              <a:t>shallow</a:t>
            </a:r>
            <a:r>
              <a:rPr lang="fi-FI" sz="1800" dirty="0"/>
              <a:t> </a:t>
            </a:r>
            <a:r>
              <a:rPr lang="fi-FI" sz="1800" dirty="0" err="1"/>
              <a:t>coastal</a:t>
            </a:r>
            <a:r>
              <a:rPr lang="fi-FI" sz="1800" dirty="0"/>
              <a:t> </a:t>
            </a:r>
            <a:r>
              <a:rPr lang="fi-FI" sz="1800" dirty="0" err="1"/>
              <a:t>waters</a:t>
            </a:r>
            <a:r>
              <a:rPr lang="fi-FI" sz="1800" dirty="0"/>
              <a:t> </a:t>
            </a:r>
            <a:r>
              <a:rPr lang="fi-FI" sz="1800" dirty="0" err="1"/>
              <a:t>far</a:t>
            </a:r>
            <a:r>
              <a:rPr lang="fi-FI" sz="1800" dirty="0"/>
              <a:t> out to the open </a:t>
            </a:r>
            <a:r>
              <a:rPr lang="fi-FI" sz="1800" dirty="0" err="1"/>
              <a:t>sea</a:t>
            </a:r>
            <a:endParaRPr lang="fi-FI" sz="1800" dirty="0"/>
          </a:p>
          <a:p>
            <a:pPr marL="699300" lvl="1" indent="-342900"/>
            <a:endParaRPr lang="fi-FI" sz="1800" dirty="0" smtClean="0"/>
          </a:p>
          <a:p>
            <a:pPr marL="699300" lvl="1" indent="-342900"/>
            <a:r>
              <a:rPr lang="fi-FI" sz="1800" dirty="0" err="1" smtClean="0"/>
              <a:t>Varying</a:t>
            </a:r>
            <a:r>
              <a:rPr lang="fi-FI" sz="1800" dirty="0" smtClean="0"/>
              <a:t> </a:t>
            </a:r>
            <a:r>
              <a:rPr lang="fi-FI" sz="1800" dirty="0" err="1"/>
              <a:t>bottom</a:t>
            </a:r>
            <a:r>
              <a:rPr lang="fi-FI" sz="1800" dirty="0"/>
              <a:t> </a:t>
            </a:r>
            <a:r>
              <a:rPr lang="fi-FI" sz="1800" dirty="0" err="1"/>
              <a:t>topography</a:t>
            </a:r>
            <a:endParaRPr lang="fi-FI" sz="1800" dirty="0"/>
          </a:p>
          <a:p>
            <a:pPr marL="699300" lvl="1" indent="-342900"/>
            <a:endParaRPr lang="fi-FI" sz="1800" dirty="0" smtClean="0"/>
          </a:p>
          <a:p>
            <a:pPr marL="699300" lvl="1" indent="-342900"/>
            <a:r>
              <a:rPr lang="fi-FI" sz="1800" dirty="0" err="1" smtClean="0"/>
              <a:t>Huge</a:t>
            </a:r>
            <a:r>
              <a:rPr lang="fi-FI" sz="1800" dirty="0" smtClean="0"/>
              <a:t> </a:t>
            </a:r>
            <a:r>
              <a:rPr lang="fi-FI" sz="1800" dirty="0" err="1"/>
              <a:t>amount</a:t>
            </a:r>
            <a:r>
              <a:rPr lang="fi-FI" sz="1800" dirty="0"/>
              <a:t> of </a:t>
            </a:r>
            <a:r>
              <a:rPr lang="fi-FI" sz="1800" dirty="0" err="1"/>
              <a:t>boulders</a:t>
            </a:r>
            <a:r>
              <a:rPr lang="fi-FI" sz="1800" dirty="0"/>
              <a:t>! (feature </a:t>
            </a:r>
            <a:r>
              <a:rPr lang="fi-FI" sz="1800" dirty="0" err="1"/>
              <a:t>detection</a:t>
            </a:r>
            <a:r>
              <a:rPr lang="fi-FI" sz="1800" dirty="0"/>
              <a:t> </a:t>
            </a:r>
            <a:r>
              <a:rPr lang="fi-FI" sz="1800" dirty="0" err="1"/>
              <a:t>issue</a:t>
            </a:r>
            <a:r>
              <a:rPr lang="fi-FI" sz="1800" dirty="0"/>
              <a:t>!)  </a:t>
            </a:r>
          </a:p>
          <a:p>
            <a:pPr lvl="1"/>
            <a:endParaRPr lang="fi-FI" sz="1800" dirty="0" smtClean="0"/>
          </a:p>
          <a:p>
            <a:pPr lvl="1"/>
            <a:r>
              <a:rPr lang="fi-FI" sz="1800" dirty="0" err="1" smtClean="0"/>
              <a:t>Varying</a:t>
            </a:r>
            <a:r>
              <a:rPr lang="fi-FI" sz="1800" dirty="0" smtClean="0"/>
              <a:t> </a:t>
            </a:r>
            <a:r>
              <a:rPr lang="fi-FI" sz="1800" dirty="0" err="1"/>
              <a:t>coast</a:t>
            </a:r>
            <a:r>
              <a:rPr lang="fi-FI" sz="1800" dirty="0"/>
              <a:t> </a:t>
            </a:r>
            <a:r>
              <a:rPr lang="fi-FI" sz="1800" dirty="0" err="1"/>
              <a:t>line</a:t>
            </a:r>
            <a:r>
              <a:rPr lang="fi-FI" sz="1800" dirty="0"/>
              <a:t>, </a:t>
            </a:r>
            <a:r>
              <a:rPr lang="fi-FI" sz="1800" dirty="0" err="1"/>
              <a:t>tens</a:t>
            </a:r>
            <a:r>
              <a:rPr lang="fi-FI" sz="1800" dirty="0"/>
              <a:t> of </a:t>
            </a:r>
            <a:r>
              <a:rPr lang="fi-FI" sz="1800" dirty="0" err="1"/>
              <a:t>thousands</a:t>
            </a:r>
            <a:r>
              <a:rPr lang="fi-FI" sz="1800" dirty="0"/>
              <a:t> of </a:t>
            </a:r>
            <a:r>
              <a:rPr lang="fi-FI" sz="1800" dirty="0" err="1"/>
              <a:t>islands</a:t>
            </a:r>
            <a:r>
              <a:rPr lang="fi-FI" sz="1800" dirty="0"/>
              <a:t> -&gt; </a:t>
            </a:r>
            <a:r>
              <a:rPr lang="fi-FI" sz="1800" dirty="0" err="1"/>
              <a:t>what</a:t>
            </a:r>
            <a:r>
              <a:rPr lang="fi-FI" sz="1800" dirty="0"/>
              <a:t> is </a:t>
            </a:r>
            <a:r>
              <a:rPr lang="fi-FI" sz="1800" dirty="0" err="1"/>
              <a:t>really</a:t>
            </a:r>
            <a:r>
              <a:rPr lang="fi-FI" sz="1800" dirty="0"/>
              <a:t> the </a:t>
            </a:r>
            <a:r>
              <a:rPr lang="fi-FI" sz="1800" dirty="0" err="1"/>
              <a:t>net</a:t>
            </a:r>
            <a:r>
              <a:rPr lang="fi-FI" sz="1800" dirty="0"/>
              <a:t> </a:t>
            </a:r>
            <a:r>
              <a:rPr lang="fi-FI" sz="1800" dirty="0" err="1"/>
              <a:t>productivity</a:t>
            </a:r>
            <a:r>
              <a:rPr lang="fi-FI" sz="1800" dirty="0"/>
              <a:t> of </a:t>
            </a:r>
            <a:r>
              <a:rPr lang="fi-FI" sz="1800" dirty="0" err="1"/>
              <a:t>survey</a:t>
            </a:r>
            <a:r>
              <a:rPr lang="fi-FI" sz="1800" dirty="0"/>
              <a:t> (</a:t>
            </a:r>
            <a:r>
              <a:rPr lang="fi-FI" sz="1800" dirty="0" err="1"/>
              <a:t>cost</a:t>
            </a:r>
            <a:r>
              <a:rPr lang="fi-FI" sz="1800" dirty="0"/>
              <a:t> / </a:t>
            </a:r>
            <a:r>
              <a:rPr lang="fi-FI" sz="1800" dirty="0" err="1"/>
              <a:t>benefit</a:t>
            </a:r>
            <a:r>
              <a:rPr lang="fi-FI" sz="1800" dirty="0"/>
              <a:t> </a:t>
            </a:r>
            <a:r>
              <a:rPr lang="fi-FI" sz="1800" dirty="0" err="1"/>
              <a:t>ratio</a:t>
            </a:r>
            <a:r>
              <a:rPr lang="fi-FI" sz="1800" dirty="0"/>
              <a:t> </a:t>
            </a:r>
            <a:r>
              <a:rPr lang="fi-FI" sz="1800" dirty="0" err="1"/>
              <a:t>might</a:t>
            </a:r>
            <a:r>
              <a:rPr lang="fi-FI" sz="1800" dirty="0"/>
              <a:t>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so</a:t>
            </a:r>
            <a:r>
              <a:rPr lang="fi-FI" sz="1800" dirty="0"/>
              <a:t> </a:t>
            </a:r>
            <a:r>
              <a:rPr lang="fi-FI" sz="1800" dirty="0" err="1"/>
              <a:t>good</a:t>
            </a:r>
            <a:r>
              <a:rPr lang="fi-FI" sz="1800" dirty="0"/>
              <a:t>?!)</a:t>
            </a:r>
          </a:p>
          <a:p>
            <a:pPr lvl="1"/>
            <a:endParaRPr lang="fi-FI" dirty="0" smtClean="0"/>
          </a:p>
          <a:p>
            <a:pPr lvl="1"/>
            <a:r>
              <a:rPr lang="fi-FI" dirty="0" err="1" smtClean="0"/>
              <a:t>Examples</a:t>
            </a:r>
            <a:r>
              <a:rPr lang="fi-FI" dirty="0" smtClean="0"/>
              <a:t>:  </a:t>
            </a:r>
            <a:r>
              <a:rPr lang="fi-FI" dirty="0" err="1" smtClean="0">
                <a:hlinkClick r:id="rId2" action="ppaction://hlinkfile"/>
              </a:rPr>
              <a:t>Sipoonselkä</a:t>
            </a:r>
            <a:r>
              <a:rPr lang="fi-FI" dirty="0" smtClean="0"/>
              <a:t>, </a:t>
            </a:r>
            <a:r>
              <a:rPr lang="fi-FI" dirty="0" err="1" smtClean="0">
                <a:hlinkClick r:id="rId3" action="ppaction://hlinkfile"/>
              </a:rPr>
              <a:t>Extract</a:t>
            </a:r>
            <a:r>
              <a:rPr lang="fi-FI" dirty="0" smtClean="0">
                <a:hlinkClick r:id="rId3" action="ppaction://hlinkfile"/>
              </a:rPr>
              <a:t> </a:t>
            </a:r>
            <a:r>
              <a:rPr lang="fi-FI" dirty="0" err="1">
                <a:hlinkClick r:id="rId3" action="ppaction://hlinkfile"/>
              </a:rPr>
              <a:t>chart</a:t>
            </a:r>
            <a:r>
              <a:rPr lang="fi-FI" dirty="0">
                <a:hlinkClick r:id="rId3" action="ppaction://hlinkfile"/>
              </a:rPr>
              <a:t> </a:t>
            </a:r>
            <a:r>
              <a:rPr lang="fi-FI" dirty="0" smtClean="0">
                <a:hlinkClick r:id="rId3" action="ppaction://hlinkfile"/>
              </a:rPr>
              <a:t>953</a:t>
            </a:r>
            <a:r>
              <a:rPr lang="fi-FI" dirty="0" smtClean="0"/>
              <a:t>, </a:t>
            </a:r>
            <a:r>
              <a:rPr lang="fi-FI" dirty="0" smtClean="0">
                <a:hlinkClick r:id="rId4" action="ppaction://hlinkfile"/>
              </a:rPr>
              <a:t>Chart 953</a:t>
            </a:r>
            <a:r>
              <a:rPr lang="fi-FI" dirty="0" smtClean="0"/>
              <a:t>, </a:t>
            </a:r>
            <a:r>
              <a:rPr lang="fi-FI" dirty="0" smtClean="0">
                <a:hlinkClick r:id="rId5" action="ppaction://hlinkfile"/>
              </a:rPr>
              <a:t>Chart 42 (Reposaari)</a:t>
            </a:r>
            <a:r>
              <a:rPr lang="fi-FI" dirty="0" smtClean="0"/>
              <a:t>, </a:t>
            </a:r>
            <a:r>
              <a:rPr lang="fi-FI" dirty="0" err="1" smtClean="0">
                <a:hlinkClick r:id="rId6" action="ppaction://hlinkfile"/>
              </a:rPr>
              <a:t>Extract</a:t>
            </a:r>
            <a:r>
              <a:rPr lang="fi-FI" dirty="0" smtClean="0">
                <a:hlinkClick r:id="rId6" action="ppaction://hlinkfile"/>
              </a:rPr>
              <a:t> </a:t>
            </a:r>
            <a:r>
              <a:rPr lang="fi-FI" dirty="0" err="1" smtClean="0">
                <a:hlinkClick r:id="rId6" action="ppaction://hlinkfile"/>
              </a:rPr>
              <a:t>chart</a:t>
            </a:r>
            <a:r>
              <a:rPr lang="fi-FI" dirty="0" smtClean="0">
                <a:hlinkClick r:id="rId6" action="ppaction://hlinkfile"/>
              </a:rPr>
              <a:t> 42 (Reposaari)</a:t>
            </a:r>
            <a:r>
              <a:rPr lang="fi-FI" dirty="0" smtClean="0"/>
              <a:t>, </a:t>
            </a:r>
            <a:r>
              <a:rPr lang="fi-FI" dirty="0" smtClean="0">
                <a:hlinkClick r:id="rId7" action="ppaction://hlinkfile"/>
              </a:rPr>
              <a:t>Lake Oulujärvi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77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5</a:t>
            </a:r>
            <a:r>
              <a:rPr lang="en-GB" b="1" dirty="0" smtClean="0"/>
              <a:t>. Issues to be studied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79950" lvl="1" indent="-342900"/>
            <a:r>
              <a:rPr lang="fi-FI" dirty="0" smtClean="0"/>
              <a:t>Depth </a:t>
            </a:r>
            <a:r>
              <a:rPr lang="fi-FI" dirty="0" err="1"/>
              <a:t>penetration</a:t>
            </a:r>
            <a:r>
              <a:rPr lang="fi-FI" dirty="0"/>
              <a:t> </a:t>
            </a:r>
            <a:r>
              <a:rPr lang="fi-FI" dirty="0" err="1"/>
              <a:t>capability</a:t>
            </a:r>
            <a:r>
              <a:rPr lang="fi-FI" dirty="0"/>
              <a:t> vs. </a:t>
            </a:r>
            <a:r>
              <a:rPr lang="fi-FI" dirty="0" err="1"/>
              <a:t>point</a:t>
            </a:r>
            <a:r>
              <a:rPr lang="fi-FI" dirty="0"/>
              <a:t> </a:t>
            </a:r>
            <a:r>
              <a:rPr lang="fi-FI" dirty="0" err="1"/>
              <a:t>density</a:t>
            </a:r>
            <a:r>
              <a:rPr lang="fi-FI" dirty="0"/>
              <a:t> (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vs. </a:t>
            </a:r>
            <a:r>
              <a:rPr lang="fi-FI" dirty="0" err="1"/>
              <a:t>low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 smtClean="0"/>
              <a:t>)?</a:t>
            </a:r>
          </a:p>
          <a:p>
            <a:pPr marL="679950" lvl="1" indent="-342900"/>
            <a:r>
              <a:rPr lang="fi-FI" dirty="0" err="1" smtClean="0"/>
              <a:t>Point</a:t>
            </a:r>
            <a:r>
              <a:rPr lang="fi-FI" dirty="0" smtClean="0"/>
              <a:t> </a:t>
            </a:r>
            <a:r>
              <a:rPr lang="fi-FI" dirty="0" err="1"/>
              <a:t>density</a:t>
            </a:r>
            <a:r>
              <a:rPr lang="fi-FI" dirty="0"/>
              <a:t> vs. </a:t>
            </a:r>
            <a:r>
              <a:rPr lang="fi-FI" dirty="0" err="1"/>
              <a:t>depth</a:t>
            </a:r>
            <a:r>
              <a:rPr lang="fi-FI" dirty="0"/>
              <a:t> </a:t>
            </a:r>
            <a:r>
              <a:rPr lang="fi-FI" dirty="0" err="1"/>
              <a:t>pentration</a:t>
            </a:r>
            <a:r>
              <a:rPr lang="fi-FI" dirty="0"/>
              <a:t> </a:t>
            </a:r>
            <a:r>
              <a:rPr lang="fi-FI" dirty="0" err="1"/>
              <a:t>capability</a:t>
            </a:r>
            <a:r>
              <a:rPr lang="fi-FI" dirty="0"/>
              <a:t> (</a:t>
            </a:r>
            <a:r>
              <a:rPr lang="fi-FI" dirty="0" err="1"/>
              <a:t>low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vs.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)?</a:t>
            </a:r>
          </a:p>
          <a:p>
            <a:pPr marL="679950" lvl="1" indent="-342900"/>
            <a:r>
              <a:rPr lang="fi-FI" dirty="0" smtClean="0"/>
              <a:t>Feature </a:t>
            </a:r>
            <a:r>
              <a:rPr lang="fi-FI" dirty="0" err="1"/>
              <a:t>detection</a:t>
            </a:r>
            <a:r>
              <a:rPr lang="fi-FI" dirty="0"/>
              <a:t> </a:t>
            </a:r>
            <a:r>
              <a:rPr lang="fi-FI" dirty="0" err="1"/>
              <a:t>capability</a:t>
            </a:r>
            <a:r>
              <a:rPr lang="fi-FI" dirty="0"/>
              <a:t>? (</a:t>
            </a:r>
            <a:r>
              <a:rPr lang="fi-FI" dirty="0" err="1"/>
              <a:t>Will</a:t>
            </a:r>
            <a:r>
              <a:rPr lang="fi-FI" dirty="0"/>
              <a:t> the </a:t>
            </a:r>
            <a:r>
              <a:rPr lang="fi-FI" dirty="0" err="1"/>
              <a:t>shallowest</a:t>
            </a:r>
            <a:r>
              <a:rPr lang="fi-FI" dirty="0"/>
              <a:t> </a:t>
            </a:r>
            <a:r>
              <a:rPr lang="fi-FI" dirty="0" err="1"/>
              <a:t>point</a:t>
            </a:r>
            <a:r>
              <a:rPr lang="fi-FI" dirty="0"/>
              <a:t> of a feature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recorded</a:t>
            </a:r>
            <a:r>
              <a:rPr lang="fi-FI" dirty="0" smtClean="0"/>
              <a:t>?)</a:t>
            </a:r>
          </a:p>
          <a:p>
            <a:pPr marL="679950" lvl="1" indent="-342900"/>
            <a:r>
              <a:rPr lang="fi-FI" dirty="0" err="1" smtClean="0"/>
              <a:t>Footprint</a:t>
            </a:r>
            <a:r>
              <a:rPr lang="fi-FI" dirty="0" smtClean="0"/>
              <a:t> </a:t>
            </a:r>
            <a:r>
              <a:rPr lang="fi-FI" dirty="0" err="1"/>
              <a:t>size</a:t>
            </a:r>
            <a:endParaRPr lang="fi-FI" dirty="0"/>
          </a:p>
          <a:p>
            <a:pPr marL="679950" lvl="1" indent="-342900"/>
            <a:r>
              <a:rPr lang="fi-FI" dirty="0" err="1"/>
              <a:t>Positioning</a:t>
            </a:r>
            <a:r>
              <a:rPr lang="fi-FI" dirty="0"/>
              <a:t> </a:t>
            </a:r>
            <a:r>
              <a:rPr lang="fi-FI" dirty="0" err="1"/>
              <a:t>accuracy</a:t>
            </a:r>
            <a:endParaRPr lang="fi-FI" dirty="0"/>
          </a:p>
          <a:p>
            <a:pPr marL="679950" lvl="1" indent="-342900"/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full-bottom</a:t>
            </a:r>
            <a:r>
              <a:rPr lang="fi-FI" dirty="0"/>
              <a:t> </a:t>
            </a:r>
            <a:r>
              <a:rPr lang="fi-FI" dirty="0" err="1"/>
              <a:t>search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achieved</a:t>
            </a:r>
            <a:r>
              <a:rPr lang="fi-FI" dirty="0"/>
              <a:t>?</a:t>
            </a:r>
          </a:p>
          <a:p>
            <a:pPr marL="679950" lvl="1" indent="-342900"/>
            <a:r>
              <a:rPr lang="fi-FI" dirty="0" err="1"/>
              <a:t>Bathy</a:t>
            </a:r>
            <a:r>
              <a:rPr lang="fi-FI" dirty="0"/>
              <a:t> and </a:t>
            </a:r>
            <a:r>
              <a:rPr lang="fi-FI" dirty="0" err="1"/>
              <a:t>topo</a:t>
            </a:r>
            <a:r>
              <a:rPr lang="fi-FI" dirty="0"/>
              <a:t> </a:t>
            </a:r>
            <a:r>
              <a:rPr lang="fi-FI" dirty="0" err="1"/>
              <a:t>lidar</a:t>
            </a:r>
            <a:r>
              <a:rPr lang="fi-FI" dirty="0"/>
              <a:t> at the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flight</a:t>
            </a:r>
            <a:endParaRPr lang="fi-FI" dirty="0"/>
          </a:p>
          <a:p>
            <a:pPr marL="679950" lvl="1" indent="-342900"/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sensors</a:t>
            </a:r>
            <a:r>
              <a:rPr lang="fi-FI" dirty="0"/>
              <a:t> with the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flight</a:t>
            </a:r>
            <a:endParaRPr lang="fi-FI" dirty="0"/>
          </a:p>
          <a:p>
            <a:pPr marL="867150" lvl="2" indent="-342900"/>
            <a:r>
              <a:rPr lang="fi-FI" dirty="0" err="1"/>
              <a:t>Camera</a:t>
            </a:r>
            <a:r>
              <a:rPr lang="fi-FI" dirty="0"/>
              <a:t> </a:t>
            </a:r>
          </a:p>
          <a:p>
            <a:pPr marL="867150" lvl="2" indent="-342900"/>
            <a:r>
              <a:rPr lang="fi-FI" dirty="0" err="1"/>
              <a:t>Multispectral</a:t>
            </a:r>
            <a:r>
              <a:rPr lang="fi-FI" dirty="0"/>
              <a:t> </a:t>
            </a:r>
            <a:r>
              <a:rPr lang="fi-FI" dirty="0" err="1"/>
              <a:t>sensors</a:t>
            </a:r>
            <a:endParaRPr lang="fi-FI" dirty="0"/>
          </a:p>
          <a:p>
            <a:pPr marL="679950" lvl="1" indent="-342900"/>
            <a:r>
              <a:rPr lang="fi-FI" dirty="0"/>
              <a:t>Is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existing</a:t>
            </a:r>
            <a:r>
              <a:rPr lang="fi-FI" dirty="0"/>
              <a:t> ”</a:t>
            </a:r>
            <a:r>
              <a:rPr lang="fi-FI" dirty="0" err="1"/>
              <a:t>thumb</a:t>
            </a:r>
            <a:r>
              <a:rPr lang="fi-FI" dirty="0"/>
              <a:t> </a:t>
            </a:r>
            <a:r>
              <a:rPr lang="fi-FI" dirty="0" err="1"/>
              <a:t>rules</a:t>
            </a:r>
            <a:r>
              <a:rPr lang="fi-FI" dirty="0"/>
              <a:t>”: </a:t>
            </a:r>
            <a:r>
              <a:rPr lang="fi-FI" dirty="0" err="1"/>
              <a:t>when</a:t>
            </a:r>
            <a:r>
              <a:rPr lang="fi-FI" dirty="0"/>
              <a:t> LIDAR is </a:t>
            </a:r>
            <a:r>
              <a:rPr lang="fi-FI" dirty="0" err="1" smtClean="0"/>
              <a:t>feasible</a:t>
            </a:r>
            <a:r>
              <a:rPr lang="fi-FI" dirty="0" smtClean="0"/>
              <a:t> </a:t>
            </a:r>
            <a:r>
              <a:rPr lang="fi-FI" dirty="0"/>
              <a:t>/ </a:t>
            </a:r>
            <a:r>
              <a:rPr lang="fi-FI" dirty="0" err="1"/>
              <a:t>might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feasible</a:t>
            </a:r>
            <a:r>
              <a:rPr lang="fi-FI" dirty="0"/>
              <a:t> / </a:t>
            </a:r>
            <a:r>
              <a:rPr lang="fi-FI" dirty="0" err="1"/>
              <a:t>not</a:t>
            </a:r>
            <a:r>
              <a:rPr lang="fi-FI" dirty="0"/>
              <a:t> at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feasible</a:t>
            </a:r>
            <a:r>
              <a:rPr lang="fi-FI" dirty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52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6</a:t>
            </a:r>
            <a:r>
              <a:rPr lang="en-GB" b="1" dirty="0" smtClean="0"/>
              <a:t>. FTA future plans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687" lvl="1" indent="0">
              <a:buNone/>
            </a:pPr>
            <a:endParaRPr lang="fi-FI" dirty="0" smtClean="0"/>
          </a:p>
          <a:p>
            <a:pPr lvl="1"/>
            <a:r>
              <a:rPr lang="fi-FI" sz="1800" dirty="0" err="1" smtClean="0"/>
              <a:t>Pilot</a:t>
            </a:r>
            <a:r>
              <a:rPr lang="fi-FI" sz="1800" dirty="0" smtClean="0"/>
              <a:t> </a:t>
            </a:r>
            <a:r>
              <a:rPr lang="fi-FI" sz="1800" dirty="0" err="1" smtClean="0"/>
              <a:t>project</a:t>
            </a:r>
            <a:r>
              <a:rPr lang="fi-FI" sz="1800" dirty="0" smtClean="0"/>
              <a:t>?</a:t>
            </a:r>
          </a:p>
          <a:p>
            <a:pPr lvl="1"/>
            <a:endParaRPr lang="fi-FI" sz="1800" dirty="0"/>
          </a:p>
          <a:p>
            <a:pPr lvl="1"/>
            <a:r>
              <a:rPr lang="fi-FI" sz="1800" dirty="0" err="1" smtClean="0"/>
              <a:t>Operative</a:t>
            </a:r>
            <a:r>
              <a:rPr lang="fi-FI" sz="1800" dirty="0" smtClean="0"/>
              <a:t> </a:t>
            </a:r>
            <a:r>
              <a:rPr lang="fi-FI" sz="1800" dirty="0" err="1"/>
              <a:t>p</a:t>
            </a:r>
            <a:r>
              <a:rPr lang="fi-FI" sz="1800" dirty="0" err="1" smtClean="0"/>
              <a:t>roduction</a:t>
            </a:r>
            <a:r>
              <a:rPr lang="fi-FI" sz="1800" dirty="0" smtClean="0"/>
              <a:t>?</a:t>
            </a:r>
          </a:p>
          <a:p>
            <a:pPr lvl="1"/>
            <a:endParaRPr lang="fi-FI" sz="1800" dirty="0" smtClean="0"/>
          </a:p>
          <a:p>
            <a:pPr lvl="1"/>
            <a:r>
              <a:rPr lang="fi-FI" sz="1800" dirty="0" err="1" smtClean="0"/>
              <a:t>Co-operation</a:t>
            </a:r>
            <a:r>
              <a:rPr lang="fi-FI" sz="1800" dirty="0" smtClean="0"/>
              <a:t> (national/international)</a:t>
            </a:r>
          </a:p>
          <a:p>
            <a:pPr marL="357687" lvl="1" indent="0">
              <a:buNone/>
            </a:pPr>
            <a:endParaRPr lang="fi-FI" sz="1800" dirty="0" smtClean="0"/>
          </a:p>
          <a:p>
            <a:pPr lvl="1"/>
            <a:r>
              <a:rPr lang="fi-FI" sz="1800" dirty="0" err="1" smtClean="0"/>
              <a:t>Funding</a:t>
            </a:r>
            <a:endParaRPr lang="fi-FI" sz="1800" dirty="0"/>
          </a:p>
          <a:p>
            <a:pPr lvl="1"/>
            <a:endParaRPr lang="fi-FI" dirty="0"/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56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21.5.2014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DC702-9EC2-4164-99F7-85A881B053F5}" type="slidenum">
              <a:rPr lang="fi-FI" smtClean="0"/>
              <a:t>9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2854589" y="2636912"/>
            <a:ext cx="34845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Thank </a:t>
            </a:r>
            <a:r>
              <a:rPr lang="en-GB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You!</a:t>
            </a:r>
            <a:endParaRPr lang="en-GB" sz="4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usi_pohja">
  <a:themeElements>
    <a:clrScheme name="Mukautettu 2">
      <a:dk1>
        <a:srgbClr val="766A62"/>
      </a:dk1>
      <a:lt1>
        <a:srgbClr val="FFFFFF"/>
      </a:lt1>
      <a:dk2>
        <a:srgbClr val="0088CE"/>
      </a:dk2>
      <a:lt2>
        <a:srgbClr val="A59D95"/>
      </a:lt2>
      <a:accent1>
        <a:srgbClr val="0046AD"/>
      </a:accent1>
      <a:accent2>
        <a:srgbClr val="00B0CA"/>
      </a:accent2>
      <a:accent3>
        <a:srgbClr val="3DB7E4"/>
      </a:accent3>
      <a:accent4>
        <a:srgbClr val="BCBC7E"/>
      </a:accent4>
      <a:accent5>
        <a:srgbClr val="E9AB00"/>
      </a:accent5>
      <a:accent6>
        <a:srgbClr val="BCA4CB"/>
      </a:accent6>
      <a:hlink>
        <a:srgbClr val="E9AB00"/>
      </a:hlink>
      <a:folHlink>
        <a:srgbClr val="766A62"/>
      </a:folHlink>
    </a:clrScheme>
    <a:fontScheme name="Liikennevira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baseline="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livi_vaaka_en</Template>
  <TotalTime>286</TotalTime>
  <Words>543</Words>
  <Application>Microsoft Office PowerPoint</Application>
  <PresentationFormat>Bildspel på skärmen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Felbridge Pro</vt:lpstr>
      <vt:lpstr>ヒラギノ角ゴ Pro W3</vt:lpstr>
      <vt:lpstr>1_uusi_pohja</vt:lpstr>
      <vt:lpstr>BSHC LIDAR Seminar Hannover 27-28 May 2014 Finnish Transport Agency</vt:lpstr>
      <vt:lpstr>Table of contents</vt:lpstr>
      <vt:lpstr>1. Why FTA interested in Bathymetric LIDAR?</vt:lpstr>
      <vt:lpstr>2. Co-operation (national/international)</vt:lpstr>
      <vt:lpstr>3. Previous operations in Finnish waters</vt:lpstr>
      <vt:lpstr>4.  Special features of Finnish waters</vt:lpstr>
      <vt:lpstr>5. Issues to be studied</vt:lpstr>
      <vt:lpstr>6. FTA future plans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BSHC LIDAR Seminar Hannover 27-28 May 2014 Finnish Transport Agency</dc:title>
  <dc:creator>Mononen Jyrki</dc:creator>
  <cp:lastModifiedBy>Hans Öiås</cp:lastModifiedBy>
  <cp:revision>41</cp:revision>
  <dcterms:created xsi:type="dcterms:W3CDTF">2014-05-21T05:13:53Z</dcterms:created>
  <dcterms:modified xsi:type="dcterms:W3CDTF">2022-09-28T14:42:51Z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473.05.01.007</vt:lpwstr>
  </property>
  <property fmtid="{D5CDD505-2E9C-101B-9397-08002B2CF9AE}" pid="3" name="dvSaved">
    <vt:lpwstr>1</vt:lpwstr>
  </property>
  <property fmtid="{D5CDD505-2E9C-101B-9397-08002B2CF9AE}" pid="4" name="dvLanguage">
    <vt:lpwstr>2057</vt:lpwstr>
  </property>
  <property fmtid="{D5CDD505-2E9C-101B-9397-08002B2CF9AE}" pid="5" name="dvTemplate">
    <vt:lpwstr>livi_vaaka_en.potx</vt:lpwstr>
  </property>
  <property fmtid="{D5CDD505-2E9C-101B-9397-08002B2CF9AE}" pid="6" name="dvDefinition">
    <vt:lpwstr>78 (dd_default.xml)</vt:lpwstr>
  </property>
  <property fmtid="{D5CDD505-2E9C-101B-9397-08002B2CF9AE}" pid="7" name="dvDefinitionID">
    <vt:lpwstr>78</vt:lpwstr>
  </property>
  <property fmtid="{D5CDD505-2E9C-101B-9397-08002B2CF9AE}" pid="8" name="dvContentFile">
    <vt:lpwstr>dd_default.xml</vt:lpwstr>
  </property>
  <property fmtid="{D5CDD505-2E9C-101B-9397-08002B2CF9AE}" pid="9" name="dvGlobalVerID">
    <vt:lpwstr>473.85.01.008</vt:lpwstr>
  </property>
  <property fmtid="{D5CDD505-2E9C-101B-9397-08002B2CF9AE}" pid="10" name="dvDefinitionVersion">
    <vt:lpwstr>01.003 / 22.6.2011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Used">
    <vt:lpwstr>1</vt:lpwstr>
  </property>
  <property fmtid="{D5CDD505-2E9C-101B-9397-08002B2CF9AE}" pid="17" name="dvCompany">
    <vt:lpwstr>LIVI</vt:lpwstr>
  </property>
  <property fmtid="{D5CDD505-2E9C-101B-9397-08002B2CF9AE}" pid="18" name="dvSite">
    <vt:lpwstr>Helsinki</vt:lpwstr>
  </property>
  <property fmtid="{D5CDD505-2E9C-101B-9397-08002B2CF9AE}" pid="19" name="dvNumbering">
    <vt:lpwstr>0</vt:lpwstr>
  </property>
  <property fmtid="{D5CDD505-2E9C-101B-9397-08002B2CF9AE}" pid="20" name="dvDUname">
    <vt:lpwstr/>
  </property>
  <property fmtid="{D5CDD505-2E9C-101B-9397-08002B2CF9AE}" pid="21" name="dvDUdepartment">
    <vt:lpwstr>Information</vt:lpwstr>
  </property>
  <property fmtid="{D5CDD505-2E9C-101B-9397-08002B2CF9AE}" pid="22" name="dvDUBusinessArea">
    <vt:lpwstr>Traffic and Information</vt:lpwstr>
  </property>
  <property fmtid="{D5CDD505-2E9C-101B-9397-08002B2CF9AE}" pid="23" name="dvEuLogo">
    <vt:lpwstr/>
  </property>
  <property fmtid="{D5CDD505-2E9C-101B-9397-08002B2CF9AE}" pid="24" name="dvLogoExist">
    <vt:lpwstr>0</vt:lpwstr>
  </property>
  <property fmtid="{D5CDD505-2E9C-101B-9397-08002B2CF9AE}" pid="25" name="dvCurrentlogo">
    <vt:lpwstr>eu_karelia.jpg</vt:lpwstr>
  </property>
  <property fmtid="{D5CDD505-2E9C-101B-9397-08002B2CF9AE}" pid="26" name="dvEULogoExist">
    <vt:lpwstr>0</vt:lpwstr>
  </property>
  <property fmtid="{D5CDD505-2E9C-101B-9397-08002B2CF9AE}" pid="27" name="dvCurrentEUListLogo">
    <vt:lpwstr/>
  </property>
</Properties>
</file>